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theme/theme3.xml" ContentType="application/vnd.openxmlformats-officedocument.them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 id="2147483724" r:id="rId2"/>
    <p:sldMasterId id="2147483725" r:id="rId3"/>
    <p:sldMasterId id="2147483693" r:id="rId4"/>
    <p:sldMasterId id="2147483755" r:id="rId5"/>
  </p:sldMasterIdLst>
  <p:notesMasterIdLst>
    <p:notesMasterId r:id="rId47"/>
  </p:notesMasterIdLst>
  <p:handoutMasterIdLst>
    <p:handoutMasterId r:id="rId48"/>
  </p:handoutMasterIdLst>
  <p:sldIdLst>
    <p:sldId id="316" r:id="rId6"/>
    <p:sldId id="257" r:id="rId7"/>
    <p:sldId id="320" r:id="rId8"/>
    <p:sldId id="373" r:id="rId9"/>
    <p:sldId id="397" r:id="rId10"/>
    <p:sldId id="405" r:id="rId11"/>
    <p:sldId id="414" r:id="rId12"/>
    <p:sldId id="406" r:id="rId13"/>
    <p:sldId id="416" r:id="rId14"/>
    <p:sldId id="418" r:id="rId15"/>
    <p:sldId id="419" r:id="rId16"/>
    <p:sldId id="398" r:id="rId17"/>
    <p:sldId id="423" r:id="rId18"/>
    <p:sldId id="424" r:id="rId19"/>
    <p:sldId id="426" r:id="rId20"/>
    <p:sldId id="428" r:id="rId21"/>
    <p:sldId id="410" r:id="rId22"/>
    <p:sldId id="435" r:id="rId23"/>
    <p:sldId id="429" r:id="rId24"/>
    <p:sldId id="434" r:id="rId25"/>
    <p:sldId id="430" r:id="rId26"/>
    <p:sldId id="432" r:id="rId27"/>
    <p:sldId id="433" r:id="rId28"/>
    <p:sldId id="442" r:id="rId29"/>
    <p:sldId id="399" r:id="rId30"/>
    <p:sldId id="444" r:id="rId31"/>
    <p:sldId id="443" r:id="rId32"/>
    <p:sldId id="400" r:id="rId33"/>
    <p:sldId id="401" r:id="rId34"/>
    <p:sldId id="412" r:id="rId35"/>
    <p:sldId id="403" r:id="rId36"/>
    <p:sldId id="448" r:id="rId37"/>
    <p:sldId id="396" r:id="rId38"/>
    <p:sldId id="421" r:id="rId39"/>
    <p:sldId id="451" r:id="rId40"/>
    <p:sldId id="449" r:id="rId41"/>
    <p:sldId id="437" r:id="rId42"/>
    <p:sldId id="454" r:id="rId43"/>
    <p:sldId id="438" r:id="rId44"/>
    <p:sldId id="452" r:id="rId45"/>
    <p:sldId id="362" r:id="rId46"/>
  </p:sldIdLst>
  <p:sldSz cx="9144000" cy="6858000" type="screen4x3"/>
  <p:notesSz cx="6858000" cy="9144000"/>
  <p:custDataLst>
    <p:tags r:id="rId49"/>
  </p:custDataLst>
  <p:defaultTextStyle>
    <a:defPPr>
      <a:defRPr lang="en-US"/>
    </a:defPPr>
    <a:lvl1pPr algn="l" defTabSz="912813" rtl="0" fontAlgn="base">
      <a:spcBef>
        <a:spcPct val="0"/>
      </a:spcBef>
      <a:spcAft>
        <a:spcPct val="0"/>
      </a:spcAft>
      <a:defRPr kumimoji="1" kern="1200">
        <a:solidFill>
          <a:schemeClr val="tx1"/>
        </a:solidFill>
        <a:latin typeface="Arial" charset="0"/>
        <a:ea typeface="新細明體" pitchFamily="18" charset="-120"/>
        <a:cs typeface="+mn-cs"/>
      </a:defRPr>
    </a:lvl1pPr>
    <a:lvl2pPr marL="4556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2pPr>
    <a:lvl3pPr marL="9128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3pPr>
    <a:lvl4pPr marL="13700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4pPr>
    <a:lvl5pPr marL="1827213" indent="1588" algn="l" defTabSz="912813"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8000"/>
    <a:srgbClr val="006600"/>
    <a:srgbClr val="99CC99"/>
    <a:srgbClr val="CCFFCC"/>
    <a:srgbClr val="CCCCCC"/>
    <a:srgbClr val="F6AE1E"/>
    <a:srgbClr val="FFFFFF"/>
    <a:srgbClr val="FF0066"/>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113A9D2-9D6B-4929-AA2D-F23B5EE8CBE7}" styleName="佈景主題樣式 2 - 輔色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佈景主題樣式 2 - 輔色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佈景主題樣式 2 - 輔色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佈景主題樣式 2 - 輔色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佈景主題樣式 2 - 輔色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佈景主題樣式 2 - 輔色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35" autoAdjust="0"/>
    <p:restoredTop sz="80588" autoAdjust="0"/>
  </p:normalViewPr>
  <p:slideViewPr>
    <p:cSldViewPr snapToGrid="0">
      <p:cViewPr>
        <p:scale>
          <a:sx n="75" d="100"/>
          <a:sy n="75" d="100"/>
        </p:scale>
        <p:origin x="-912" y="-570"/>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070"/>
    </p:cViewPr>
  </p:sorterViewPr>
  <p:notesViewPr>
    <p:cSldViewPr snapToGrid="0">
      <p:cViewPr varScale="1">
        <p:scale>
          <a:sx n="54" d="100"/>
          <a:sy n="54" d="100"/>
        </p:scale>
        <p:origin x="-291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mn-lt"/>
                <a:ea typeface="+mn-ea"/>
              </a:defRPr>
            </a:lvl1pPr>
          </a:lstStyle>
          <a:p>
            <a:pPr>
              <a:defRPr/>
            </a:pPr>
            <a:r>
              <a:rPr lang="en-US"/>
              <a:t>Tech·</a:t>
            </a:r>
            <a:r>
              <a:rPr lang="en-US" altLang="zh-TW"/>
              <a:t>Days</a:t>
            </a:r>
            <a:r>
              <a:rPr lang="en-US"/>
              <a:t>  Taiwan  2009</a:t>
            </a:r>
            <a:endParaRPr lang="en-US">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96A06D84-6962-451A-A522-3C4688419615}"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kumimoji="0" sz="1200">
                <a:latin typeface="Trebuchet MS" pitchFamily="34" charset="0"/>
                <a:ea typeface="+mn-ea"/>
              </a:defRPr>
            </a:lvl1pPr>
          </a:lstStyle>
          <a:p>
            <a:pPr>
              <a:defRPr/>
            </a:pPr>
            <a:r>
              <a:rPr lang="en-US"/>
              <a:t>Tech·Days  Taiwan  2009</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kumimoji="0" sz="1200">
                <a:latin typeface="Trebuchet MS" pitchFamily="34" charset="0"/>
                <a:ea typeface="+mn-ea"/>
              </a:defRPr>
            </a:lvl1pPr>
          </a:lstStyle>
          <a:p>
            <a:pPr>
              <a:defRPr/>
            </a:pPr>
            <a:r>
              <a:rPr lang="en-US"/>
              <a:t>Sep 22 – 24, 2009</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kumimoji="0" sz="500">
                <a:solidFill>
                  <a:srgbClr val="000000"/>
                </a:solidFill>
                <a:latin typeface="Trebuchet MS" pitchFamily="34" charset="0"/>
                <a:ea typeface="+mn-ea"/>
              </a:defRPr>
            </a:lvl1pPr>
          </a:lstStyle>
          <a:p>
            <a:pPr>
              <a:defRPr/>
            </a:pPr>
            <a:r>
              <a:rPr lang="en-US"/>
              <a:t>© 2009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endParaRPr lang="en-US" dirty="0"/>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kumimoji="0" sz="1200">
                <a:latin typeface="Trebuchet MS" pitchFamily="34" charset="0"/>
                <a:ea typeface="+mn-ea"/>
              </a:defRPr>
            </a:lvl1pPr>
          </a:lstStyle>
          <a:p>
            <a:pPr>
              <a:defRPr/>
            </a:pPr>
            <a:fld id="{669A6E61-C995-4BE8-BF7A-EF900B55430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eaLnBrk="0" fontAlgn="base" hangingPunct="0">
      <a:lnSpc>
        <a:spcPct val="90000"/>
      </a:lnSpc>
      <a:spcBef>
        <a:spcPct val="30000"/>
      </a:spcBef>
      <a:spcAft>
        <a:spcPts val="338"/>
      </a:spcAft>
      <a:defRPr sz="900" kern="1200">
        <a:solidFill>
          <a:schemeClr val="tx1"/>
        </a:solidFill>
        <a:latin typeface="Trebuchet MS" pitchFamily="34" charset="0"/>
        <a:ea typeface="+mn-ea"/>
        <a:cs typeface="+mn-cs"/>
      </a:defRPr>
    </a:lvl1pPr>
    <a:lvl2pPr marL="212725" indent="-104775"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2pPr>
    <a:lvl3pPr marL="327025"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3pPr>
    <a:lvl4pPr marL="482600" indent="-14605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4pPr>
    <a:lvl5pPr marL="614363" indent="-114300" algn="l" defTabSz="912813" rtl="0" eaLnBrk="0" fontAlgn="base" hangingPunct="0">
      <a:lnSpc>
        <a:spcPct val="90000"/>
      </a:lnSpc>
      <a:spcBef>
        <a:spcPct val="30000"/>
      </a:spcBef>
      <a:spcAft>
        <a:spcPts val="338"/>
      </a:spcAft>
      <a:buFont typeface="Arial"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r>
              <a:rPr lang="en-US" altLang="zh-TW"/>
              <a:t>Tech·Ed  North America 2009</a:t>
            </a:r>
          </a:p>
        </p:txBody>
      </p:sp>
      <p:sp>
        <p:nvSpPr>
          <p:cNvPr id="18434"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defTabSz="912813" fontAlgn="base">
              <a:spcBef>
                <a:spcPct val="0"/>
              </a:spcBef>
              <a:spcAft>
                <a:spcPct val="0"/>
              </a:spcAft>
              <a:defRPr/>
            </a:pPr>
            <a:fld id="{4DEA0D5A-FFD1-46AD-A0C9-C3B82FA2D3FF}" type="datetime8">
              <a:rPr lang="en-US" altLang="zh-TW"/>
              <a:pPr defTabSz="912813" fontAlgn="base">
                <a:spcBef>
                  <a:spcPct val="0"/>
                </a:spcBef>
                <a:spcAft>
                  <a:spcPct val="0"/>
                </a:spcAft>
                <a:defRPr/>
              </a:pPr>
              <a:t>12/13/2012 3:45 PM</a:t>
            </a:fld>
            <a:endParaRPr lang="en-US" altLang="zh-TW"/>
          </a:p>
        </p:txBody>
      </p:sp>
      <p:sp>
        <p:nvSpPr>
          <p:cNvPr id="18435" name="Footer Placeholder 5"/>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r>
              <a:rPr lang="en-US" altLang="zh-TW" sz="400">
                <a:solidFill>
                  <a:schemeClr val="tx1"/>
                </a:solidFill>
                <a:latin typeface="Segoe"/>
              </a:rPr>
              <a:t>© 2009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defRPr/>
            </a:pPr>
            <a:r>
              <a:rPr lang="en-US" altLang="zh-TW" sz="400">
                <a:solidFill>
                  <a:schemeClr val="tx1"/>
                </a:solidFill>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tLang="zh-TW" sz="400">
                <a:solidFill>
                  <a:schemeClr val="tx1"/>
                </a:solidFill>
                <a:latin typeface="Segoe"/>
              </a:rPr>
            </a:br>
            <a:r>
              <a:rPr lang="en-US" altLang="zh-TW" sz="400">
                <a:solidFill>
                  <a:schemeClr val="tx1"/>
                </a:solidFill>
                <a:latin typeface="Segoe"/>
              </a:rPr>
              <a:t>MICROSOFT MAKES NO WARRANTIES, EXPRESS, IMPLIED OR STATUTORY, AS TO THE INFORMATION IN THIS PRESENTATION.</a:t>
            </a:r>
          </a:p>
          <a:p>
            <a:pPr defTabSz="912813" fontAlgn="base">
              <a:spcBef>
                <a:spcPct val="0"/>
              </a:spcBef>
              <a:spcAft>
                <a:spcPct val="0"/>
              </a:spcAft>
              <a:defRPr/>
            </a:pPr>
            <a:endParaRPr lang="en-US" altLang="zh-TW" sz="400">
              <a:solidFill>
                <a:schemeClr val="tx1"/>
              </a:solidFill>
              <a:latin typeface="Segoe"/>
            </a:endParaRPr>
          </a:p>
        </p:txBody>
      </p:sp>
      <p:sp>
        <p:nvSpPr>
          <p:cNvPr id="18436" name="Slide Number Placeholder 6"/>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912813" fontAlgn="base">
              <a:spcBef>
                <a:spcPct val="0"/>
              </a:spcBef>
              <a:spcAft>
                <a:spcPct val="0"/>
              </a:spcAft>
              <a:defRPr/>
            </a:pPr>
            <a:fld id="{5E44FE25-7879-4545-AE63-A98B96AE76ED}" type="slidenum">
              <a:rPr lang="en-US" altLang="zh-TW"/>
              <a:pPr defTabSz="912813" fontAlgn="base">
                <a:spcBef>
                  <a:spcPct val="0"/>
                </a:spcBef>
                <a:spcAft>
                  <a:spcPct val="0"/>
                </a:spcAft>
                <a:defRPr/>
              </a:pPr>
              <a:t>2</a:t>
            </a:fld>
            <a:endParaRPr lang="en-US" altLang="zh-TW"/>
          </a:p>
        </p:txBody>
      </p:sp>
      <p:sp>
        <p:nvSpPr>
          <p:cNvPr id="39941" name="Slide Image Placeholder 11"/>
          <p:cNvSpPr>
            <a:spLocks noGrp="1" noRot="1" noChangeAspect="1"/>
          </p:cNvSpPr>
          <p:nvPr>
            <p:ph type="sldImg"/>
          </p:nvPr>
        </p:nvSpPr>
        <p:spPr bwMode="auto">
          <a:xfrm>
            <a:off x="1535113" y="457200"/>
            <a:ext cx="3736975" cy="2801938"/>
          </a:xfrm>
          <a:noFill/>
          <a:ln>
            <a:solidFill>
              <a:srgbClr val="000000"/>
            </a:solidFill>
            <a:miter lim="800000"/>
            <a:headEnd/>
            <a:tailEnd/>
          </a:ln>
        </p:spPr>
      </p:sp>
      <p:sp>
        <p:nvSpPr>
          <p:cNvPr id="39942"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Header Placeholder 3"/>
          <p:cNvSpPr txBox="1">
            <a:spLocks noGrp="1"/>
          </p:cNvSpPr>
          <p:nvPr/>
        </p:nvSpPr>
        <p:spPr bwMode="auto">
          <a:xfrm>
            <a:off x="0" y="0"/>
            <a:ext cx="2971800" cy="457200"/>
          </a:xfrm>
          <a:prstGeom prst="rect">
            <a:avLst/>
          </a:prstGeom>
          <a:noFill/>
          <a:ln>
            <a:miter lim="800000"/>
            <a:headEnd/>
            <a:tailEnd/>
          </a:ln>
        </p:spPr>
        <p:txBody>
          <a:bodyPr/>
          <a:lstStyle/>
          <a:p>
            <a:pPr>
              <a:defRPr/>
            </a:pPr>
            <a:endParaRPr kumimoji="0" lang="en-US" altLang="zh-TW" sz="1200">
              <a:latin typeface="Trebuchet MS" pitchFamily="34" charset="0"/>
              <a:ea typeface="+mn-ea"/>
            </a:endParaRPr>
          </a:p>
        </p:txBody>
      </p:sp>
      <p:sp>
        <p:nvSpPr>
          <p:cNvPr id="32770" name="Date Placeholder 4"/>
          <p:cNvSpPr txBox="1">
            <a:spLocks noGrp="1"/>
          </p:cNvSpPr>
          <p:nvPr/>
        </p:nvSpPr>
        <p:spPr bwMode="auto">
          <a:xfrm>
            <a:off x="3884613" y="0"/>
            <a:ext cx="2971800" cy="457200"/>
          </a:xfrm>
          <a:prstGeom prst="rect">
            <a:avLst/>
          </a:prstGeom>
          <a:noFill/>
          <a:ln>
            <a:miter lim="800000"/>
            <a:headEnd/>
            <a:tailEnd/>
          </a:ln>
        </p:spPr>
        <p:txBody>
          <a:bodyPr/>
          <a:lstStyle/>
          <a:p>
            <a:pPr algn="r">
              <a:defRPr/>
            </a:pPr>
            <a:fld id="{AE1A36EA-EAD7-4872-A5A0-DF2128BF9805}" type="datetime8">
              <a:rPr kumimoji="0" lang="en-US" altLang="zh-TW" sz="1200">
                <a:latin typeface="Trebuchet MS" pitchFamily="34" charset="0"/>
                <a:ea typeface="+mn-ea"/>
              </a:rPr>
              <a:pPr algn="r">
                <a:defRPr/>
              </a:pPr>
              <a:t>12/13/2012 3:45 PM</a:t>
            </a:fld>
            <a:endParaRPr kumimoji="0" lang="en-US" altLang="zh-TW" sz="1200">
              <a:latin typeface="Trebuchet MS" pitchFamily="34" charset="0"/>
              <a:ea typeface="+mn-ea"/>
            </a:endParaRPr>
          </a:p>
        </p:txBody>
      </p:sp>
      <p:sp>
        <p:nvSpPr>
          <p:cNvPr id="32771" name="Footer Placeholder 5"/>
          <p:cNvSpPr txBox="1">
            <a:spLocks noGrp="1"/>
          </p:cNvSpPr>
          <p:nvPr/>
        </p:nvSpPr>
        <p:spPr bwMode="auto">
          <a:xfrm>
            <a:off x="0" y="8685213"/>
            <a:ext cx="6172200" cy="457200"/>
          </a:xfrm>
          <a:prstGeom prst="rect">
            <a:avLst/>
          </a:prstGeom>
          <a:noFill/>
          <a:ln>
            <a:miter lim="800000"/>
            <a:headEnd/>
            <a:tailEnd/>
          </a:ln>
        </p:spPr>
        <p:txBody>
          <a:bodyPr anchor="b"/>
          <a:lstStyle/>
          <a:p>
            <a:pPr>
              <a:defRPr/>
            </a:pPr>
            <a:r>
              <a:rPr kumimoji="0" lang="en-US" altLang="zh-TW" sz="400">
                <a:latin typeface="Segoe"/>
                <a:ea typeface="+mn-ea"/>
              </a:rPr>
              <a:t>© 2007 Microsoft Corporation. All rights reserved. Microsoft, Windows, Windows Vista and other product names are or may be registered trademarks and/or trademarks in the U.S. and/or other countries.</a:t>
            </a:r>
          </a:p>
          <a:p>
            <a:pPr>
              <a:defRPr/>
            </a:pPr>
            <a:r>
              <a:rPr kumimoji="0" lang="en-US" altLang="zh-TW" sz="400">
                <a:latin typeface="Segoe"/>
                <a:ea typeface="+mn-ea"/>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altLang="zh-TW" sz="400">
                <a:latin typeface="Segoe"/>
                <a:ea typeface="+mn-ea"/>
              </a:rPr>
            </a:br>
            <a:r>
              <a:rPr kumimoji="0" lang="en-US" altLang="zh-TW" sz="400">
                <a:latin typeface="Segoe"/>
                <a:ea typeface="+mn-ea"/>
              </a:rPr>
              <a:t>MICROSOFT MAKES NO WARRANTIES, EXPRESS, IMPLIED OR STATUTORY, AS TO THE INFORMATION IN THIS PRESENTATION.</a:t>
            </a:r>
          </a:p>
          <a:p>
            <a:pPr>
              <a:defRPr/>
            </a:pPr>
            <a:endParaRPr kumimoji="0" lang="en-US" altLang="zh-TW" sz="400">
              <a:latin typeface="Segoe"/>
              <a:ea typeface="+mn-ea"/>
            </a:endParaRPr>
          </a:p>
        </p:txBody>
      </p:sp>
      <p:sp>
        <p:nvSpPr>
          <p:cNvPr id="32772" name="Slide Number Placeholder 6"/>
          <p:cNvSpPr txBox="1">
            <a:spLocks noGrp="1"/>
          </p:cNvSpPr>
          <p:nvPr/>
        </p:nvSpPr>
        <p:spPr bwMode="auto">
          <a:xfrm>
            <a:off x="6172200" y="8685213"/>
            <a:ext cx="684213" cy="457200"/>
          </a:xfrm>
          <a:prstGeom prst="rect">
            <a:avLst/>
          </a:prstGeom>
          <a:noFill/>
          <a:ln>
            <a:miter lim="800000"/>
            <a:headEnd/>
            <a:tailEnd/>
          </a:ln>
        </p:spPr>
        <p:txBody>
          <a:bodyPr anchor="b"/>
          <a:lstStyle/>
          <a:p>
            <a:pPr algn="r">
              <a:defRPr/>
            </a:pPr>
            <a:fld id="{C3A48597-DAF6-4125-BC18-DF862B4EF205}" type="slidenum">
              <a:rPr kumimoji="0" lang="en-US" altLang="zh-TW" sz="1200">
                <a:latin typeface="Trebuchet MS" pitchFamily="34" charset="0"/>
                <a:ea typeface="+mn-ea"/>
              </a:rPr>
              <a:pPr algn="r">
                <a:defRPr/>
              </a:pPr>
              <a:t>41</a:t>
            </a:fld>
            <a:endParaRPr kumimoji="0" lang="en-US" altLang="zh-TW" sz="1200">
              <a:latin typeface="Trebuchet MS" pitchFamily="34" charset="0"/>
              <a:ea typeface="+mn-ea"/>
            </a:endParaRPr>
          </a:p>
        </p:txBody>
      </p:sp>
      <p:sp>
        <p:nvSpPr>
          <p:cNvPr id="289798" name="Slide Image Placeholder 11"/>
          <p:cNvSpPr>
            <a:spLocks noGrp="1" noRot="1" noChangeAspect="1" noTextEdit="1"/>
          </p:cNvSpPr>
          <p:nvPr>
            <p:ph type="sldImg"/>
          </p:nvPr>
        </p:nvSpPr>
        <p:spPr bwMode="auto">
          <a:xfrm>
            <a:off x="1535113" y="457200"/>
            <a:ext cx="3736975" cy="2801938"/>
          </a:xfrm>
          <a:noFill/>
          <a:ln>
            <a:solidFill>
              <a:srgbClr val="000000"/>
            </a:solidFill>
            <a:miter lim="800000"/>
            <a:headEnd/>
            <a:tailEnd/>
          </a:ln>
        </p:spPr>
      </p:sp>
      <p:sp>
        <p:nvSpPr>
          <p:cNvPr id="289799" name="Notes Placeholder 1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fld id="{1A15B75C-7E20-4568-B3A3-E05026CA819B}" type="datetimeFigureOut">
              <a:rPr lang="zh-TW" altLang="en-US"/>
              <a:pPr>
                <a:defRPr/>
              </a:pPr>
              <a:t>2012/12/13</a:t>
            </a:fld>
            <a:endParaRPr lang="zh-TW" altLang="en-US"/>
          </a:p>
        </p:txBody>
      </p:sp>
      <p:sp>
        <p:nvSpPr>
          <p:cNvPr id="3" name="頁尾版面配置區 4"/>
          <p:cNvSpPr>
            <a:spLocks noGrp="1"/>
          </p:cNvSpPr>
          <p:nvPr>
            <p:ph type="ftr" sz="quarter" idx="11"/>
          </p:nvPr>
        </p:nvSpPr>
        <p:spPr/>
        <p:txBody>
          <a:bodyPr/>
          <a:lstStyle>
            <a:lvl1pPr>
              <a:defRPr/>
            </a:lvl1pPr>
          </a:lstStyle>
          <a:p>
            <a:pPr>
              <a:defRPr/>
            </a:pPr>
            <a:endParaRPr lang="zh-TW" altLang="en-US"/>
          </a:p>
        </p:txBody>
      </p:sp>
      <p:sp>
        <p:nvSpPr>
          <p:cNvPr id="4" name="投影片編號版面配置區 5"/>
          <p:cNvSpPr>
            <a:spLocks noGrp="1"/>
          </p:cNvSpPr>
          <p:nvPr>
            <p:ph type="sldNum" sz="quarter" idx="12"/>
          </p:nvPr>
        </p:nvSpPr>
        <p:spPr/>
        <p:txBody>
          <a:bodyPr/>
          <a:lstStyle>
            <a:lvl1pPr>
              <a:defRPr/>
            </a:lvl1pPr>
          </a:lstStyle>
          <a:p>
            <a:pPr>
              <a:defRPr/>
            </a:pPr>
            <a:fld id="{2EE609B6-E63B-4EEC-9E55-98C22EB7EEE1}" type="slidenum">
              <a:rPr lang="zh-TW" altLang="en-US"/>
              <a:pPr>
                <a:defRPr/>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區段標題">
    <p:spTree>
      <p:nvGrpSpPr>
        <p:cNvPr id="1" name=""/>
        <p:cNvGrpSpPr/>
        <p:nvPr/>
      </p:nvGrpSpPr>
      <p:grpSpPr>
        <a:xfrm>
          <a:off x="0" y="0"/>
          <a:ext cx="0" cy="0"/>
          <a:chOff x="0" y="0"/>
          <a:chExt cx="0" cy="0"/>
        </a:xfrm>
      </p:grpSpPr>
      <p:pic>
        <p:nvPicPr>
          <p:cNvPr id="4" name="Picture 12"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5" name="Picture 13" descr="sunlikeerp"/>
          <p:cNvPicPr>
            <a:picLocks noChangeAspect="1" noChangeArrowheads="1"/>
          </p:cNvPicPr>
          <p:nvPr userDrawn="1"/>
        </p:nvPicPr>
        <p:blipFill>
          <a:blip r:embed="rId3"/>
          <a:srcRect/>
          <a:stretch>
            <a:fillRect/>
          </a:stretch>
        </p:blipFill>
        <p:spPr bwMode="auto">
          <a:xfrm>
            <a:off x="6845300" y="-38100"/>
            <a:ext cx="2324100" cy="1549400"/>
          </a:xfrm>
          <a:prstGeom prst="rect">
            <a:avLst/>
          </a:prstGeom>
          <a:noFill/>
          <a:ln w="9525">
            <a:noFill/>
            <a:miter lim="800000"/>
            <a:headEnd/>
            <a:tailEnd/>
          </a:ln>
        </p:spPr>
      </p:pic>
      <p:sp>
        <p:nvSpPr>
          <p:cNvPr id="2" name="標題 1"/>
          <p:cNvSpPr>
            <a:spLocks noGrp="1"/>
          </p:cNvSpPr>
          <p:nvPr>
            <p:ph type="title"/>
          </p:nvPr>
        </p:nvSpPr>
        <p:spPr>
          <a:xfrm>
            <a:off x="722313" y="1536700"/>
            <a:ext cx="7772400" cy="1362075"/>
          </a:xfrm>
        </p:spPr>
        <p:txBody>
          <a:bodyPr/>
          <a:lstStyle>
            <a:lvl1pPr algn="l">
              <a:defRPr sz="4000" b="1" cap="all">
                <a:latin typeface="微軟正黑體" pitchFamily="34" charset="-120"/>
                <a:ea typeface="微軟正黑體" pitchFamily="34" charset="-120"/>
              </a:defRPr>
            </a:lvl1p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solidFill>
                <a:latin typeface="微軟正黑體" pitchFamily="34" charset="-120"/>
                <a:ea typeface="微軟正黑體" pitchFamily="34" charset="-12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6" name="日期版面配置區 3"/>
          <p:cNvSpPr>
            <a:spLocks noGrp="1"/>
          </p:cNvSpPr>
          <p:nvPr>
            <p:ph type="dt" sz="half" idx="10"/>
          </p:nvPr>
        </p:nvSpPr>
        <p:spPr>
          <a:xfrm>
            <a:off x="457200" y="6356350"/>
            <a:ext cx="2133600" cy="365125"/>
          </a:xfrm>
          <a:prstGeom prst="rect">
            <a:avLst/>
          </a:prstGeom>
        </p:spPr>
        <p:txBody>
          <a:bodyPr/>
          <a:lstStyle>
            <a:lvl1pPr>
              <a:defRPr>
                <a:ea typeface="新細明體" charset="-120"/>
              </a:defRPr>
            </a:lvl1pPr>
          </a:lstStyle>
          <a:p>
            <a:pPr>
              <a:defRPr/>
            </a:pPr>
            <a:fld id="{AA930973-47BE-4E22-B47D-97DBDCD7F5C1}" type="datetimeFigureOut">
              <a:rPr lang="zh-TW" altLang="en-US"/>
              <a:pPr>
                <a:defRPr/>
              </a:pPr>
              <a:t>2012/12/13</a:t>
            </a:fld>
            <a:endParaRPr lang="zh-TW" altLang="en-US"/>
          </a:p>
        </p:txBody>
      </p:sp>
      <p:sp>
        <p:nvSpPr>
          <p:cNvPr id="7" name="頁尾版面配置區 4"/>
          <p:cNvSpPr>
            <a:spLocks noGrp="1"/>
          </p:cNvSpPr>
          <p:nvPr>
            <p:ph type="ftr" sz="quarter" idx="11"/>
          </p:nvPr>
        </p:nvSpPr>
        <p:spPr>
          <a:xfrm>
            <a:off x="3124200" y="6356350"/>
            <a:ext cx="2895600" cy="365125"/>
          </a:xfrm>
          <a:prstGeom prst="rect">
            <a:avLst/>
          </a:prstGeom>
        </p:spPr>
        <p:txBody>
          <a:bodyPr/>
          <a:lstStyle>
            <a:lvl1pPr>
              <a:defRPr>
                <a:ea typeface="新細明體" charset="-120"/>
              </a:defRPr>
            </a:lvl1pPr>
          </a:lstStyle>
          <a:p>
            <a:pPr>
              <a:defRPr/>
            </a:pPr>
            <a:endParaRPr lang="zh-TW" altLang="en-US"/>
          </a:p>
        </p:txBody>
      </p:sp>
      <p:sp>
        <p:nvSpPr>
          <p:cNvPr id="8" name="投影片編號版面配置區 5"/>
          <p:cNvSpPr>
            <a:spLocks noGrp="1"/>
          </p:cNvSpPr>
          <p:nvPr>
            <p:ph type="sldNum" sz="quarter" idx="12"/>
          </p:nvPr>
        </p:nvSpPr>
        <p:spPr>
          <a:xfrm>
            <a:off x="6553200" y="6356350"/>
            <a:ext cx="2133600" cy="365125"/>
          </a:xfrm>
          <a:prstGeom prst="rect">
            <a:avLst/>
          </a:prstGeom>
        </p:spPr>
        <p:txBody>
          <a:bodyPr/>
          <a:lstStyle>
            <a:lvl1pPr>
              <a:defRPr>
                <a:ea typeface="新細明體" charset="-120"/>
              </a:defRPr>
            </a:lvl1pPr>
          </a:lstStyle>
          <a:p>
            <a:pPr>
              <a:defRPr/>
            </a:pPr>
            <a:fld id="{B19EEEF4-BD1A-40E7-AD5B-CDA7BD9D6053}" type="slidenum">
              <a:rPr lang="zh-TW" altLang="en-US"/>
              <a:pPr>
                <a:defRPr/>
              </a:pPr>
              <a:t>‹#›</a:t>
            </a:fld>
            <a:endParaRPr lang="zh-TW" alt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lvl="0"/>
            <a:r>
              <a:rPr lang="en-US" altLang="zh-TW" noProof="0" dirty="0" smtClean="0"/>
              <a:t>Click to edit Master title style</a:t>
            </a:r>
            <a:endParaRPr lang="en-US" noProof="0" dirty="0"/>
          </a:p>
        </p:txBody>
      </p:sp>
      <p:sp>
        <p:nvSpPr>
          <p:cNvPr id="11" name="Content Placeholder 10"/>
          <p:cNvSpPr>
            <a:spLocks noGrp="1"/>
          </p:cNvSpPr>
          <p:nvPr>
            <p:ph sz="quarter" idx="10"/>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2" name="Content Placeholder 10"/>
          <p:cNvSpPr>
            <a:spLocks noGrp="1"/>
          </p:cNvSpPr>
          <p:nvPr>
            <p:ph sz="quarter" idx="1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3" name="Content Placeholder 10"/>
          <p:cNvSpPr>
            <a:spLocks noGrp="1"/>
          </p:cNvSpPr>
          <p:nvPr>
            <p:ph sz="quarter" idx="12"/>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
        <p:nvSpPr>
          <p:cNvPr id="14" name="Content Placeholder 10"/>
          <p:cNvSpPr>
            <a:spLocks noGrp="1"/>
          </p:cNvSpPr>
          <p:nvPr>
            <p:ph sz="quarter" idx="13"/>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Demo, Video etc. &quot;special&quot; slides">
    <p:spTree>
      <p:nvGrpSpPr>
        <p:cNvPr id="1" name=""/>
        <p:cNvGrpSpPr/>
        <p:nvPr/>
      </p:nvGrpSpPr>
      <p:grpSpPr>
        <a:xfrm>
          <a:off x="0" y="0"/>
          <a:ext cx="0" cy="0"/>
          <a:chOff x="0" y="0"/>
          <a:chExt cx="0" cy="0"/>
        </a:xfrm>
      </p:grpSpPr>
      <p:pic>
        <p:nvPicPr>
          <p:cNvPr id="5" name="Picture 6" descr="ppt21"/>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algn="l" defTabSz="914363" rtl="0" eaLnBrk="1" latinLnBrk="0" hangingPunct="1">
              <a:lnSpc>
                <a:spcPct val="90000"/>
              </a:lnSpc>
              <a:spcBef>
                <a:spcPct val="0"/>
              </a:spcBef>
              <a:buNone/>
              <a:defRPr lang="en-US" sz="6000" b="1" kern="1200" cap="none" spc="0" dirty="0">
                <a:ln w="50800"/>
                <a:solidFill>
                  <a:schemeClr val="bg1">
                    <a:shade val="50000"/>
                  </a:schemeClr>
                </a:solidFill>
                <a:effectLst/>
                <a:latin typeface="+mj-lt"/>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accent1">
                    <a:lumMod val="2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spTree>
      <p:nvGrpSpPr>
        <p:cNvPr id="1" name=""/>
        <p:cNvGrpSpPr/>
        <p:nvPr/>
      </p:nvGrpSpPr>
      <p:grpSpPr>
        <a:xfrm>
          <a:off x="0" y="0"/>
          <a:ext cx="0" cy="0"/>
          <a:chOff x="0" y="0"/>
          <a:chExt cx="0" cy="0"/>
        </a:xfrm>
      </p:grpSpPr>
      <p:pic>
        <p:nvPicPr>
          <p:cNvPr id="5" name="Picture 7"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6" name="Picture 8"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2" name="Title 1"/>
          <p:cNvSpPr>
            <a:spLocks noGrp="1"/>
          </p:cNvSpPr>
          <p:nvPr>
            <p:ph type="ctrTitle"/>
          </p:nvPr>
        </p:nvSpPr>
        <p:spPr bwMode="white">
          <a:xfrm>
            <a:off x="412749" y="1372903"/>
            <a:ext cx="7651245" cy="752822"/>
          </a:xfrm>
        </p:spPr>
        <p:txBody>
          <a:bodyPr>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微軟正黑體" pitchFamily="34" charset="-120"/>
                <a:ea typeface="微軟正黑體" pitchFamily="34" charset="-120"/>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bwMode="white">
          <a:xfrm>
            <a:off x="425449" y="3117365"/>
            <a:ext cx="6803209" cy="461665"/>
          </a:xfrm>
        </p:spPr>
        <p:txBody>
          <a:bodyPr>
            <a:noAutofit/>
          </a:bodyPr>
          <a:lstStyle>
            <a:lvl1pPr marL="0" indent="0" algn="l">
              <a:lnSpc>
                <a:spcPct val="90000"/>
              </a:lnSpc>
              <a:spcBef>
                <a:spcPts val="0"/>
              </a:spcBef>
              <a:buNone/>
              <a:defRPr sz="2000">
                <a:solidFill>
                  <a:schemeClr val="bg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p:nvPr>
        </p:nvSpPr>
        <p:spPr bwMode="white">
          <a:xfrm>
            <a:off x="409193" y="270137"/>
            <a:ext cx="7681913" cy="1059925"/>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0" indent="0" algn="l">
              <a:buFont typeface="Arial" pitchFamily="34" charset="0"/>
              <a:buNone/>
              <a:defRPr kumimoji="0" lang="en-US" sz="7200" b="1" i="0" u="none" strike="noStrike" kern="1200" cap="none" spc="0" normalizeH="0" baseline="0" noProof="0" dirty="0" smtClean="0">
                <a:ln w="50800"/>
                <a:solidFill>
                  <a:schemeClr val="bg1">
                    <a:shade val="50000"/>
                  </a:schemeClr>
                </a:solidFill>
                <a:effectLst/>
                <a:uLnTx/>
                <a:uFillTx/>
                <a:latin typeface="微軟正黑體" pitchFamily="34" charset="-120"/>
                <a:ea typeface="微軟正黑體" pitchFamily="34" charset="-120"/>
                <a:cs typeface="+mn-cs"/>
              </a:defRPr>
            </a:lvl1pPr>
          </a:lstStyle>
          <a:p>
            <a:pPr lvl="0"/>
            <a:r>
              <a:rPr lang="en-US" altLang="zh-TW" dirty="0"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lvl1pPr>
              <a:defRPr b="1" cap="none" spc="0">
                <a:ln w="50800"/>
                <a:solidFill>
                  <a:schemeClr val="bg1">
                    <a:shade val="50000"/>
                  </a:schemeClr>
                </a:solidFill>
                <a:effectLst/>
                <a:latin typeface="+mj-lt"/>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bg1"/>
                </a:solidFill>
                <a:latin typeface="+mn-lt"/>
              </a:defRPr>
            </a:lvl1pPr>
            <a:lvl2pPr>
              <a:lnSpc>
                <a:spcPct val="90000"/>
              </a:lnSpc>
              <a:defRPr>
                <a:solidFill>
                  <a:schemeClr val="bg1"/>
                </a:solidFill>
                <a:latin typeface="+mn-lt"/>
              </a:defRPr>
            </a:lvl2pPr>
            <a:lvl3pPr>
              <a:lnSpc>
                <a:spcPct val="90000"/>
              </a:lnSpc>
              <a:defRPr>
                <a:solidFill>
                  <a:schemeClr val="bg1"/>
                </a:solidFill>
                <a:latin typeface="+mn-lt"/>
              </a:defRPr>
            </a:lvl3pPr>
            <a:lvl4pPr>
              <a:lnSpc>
                <a:spcPct val="90000"/>
              </a:lnSpc>
              <a:defRPr>
                <a:solidFill>
                  <a:schemeClr val="bg1"/>
                </a:solidFill>
                <a:latin typeface="+mn-lt"/>
              </a:defRPr>
            </a:lvl4pPr>
            <a:lvl5pPr>
              <a:lnSpc>
                <a:spcPct val="90000"/>
              </a:lnSpc>
              <a:defRPr>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solidFill>
                  <a:schemeClr val="bg1"/>
                </a:solidFill>
              </a:defRPr>
            </a:lvl1pPr>
            <a:lvl2pPr>
              <a:lnSpc>
                <a:spcPct val="90000"/>
              </a:lnSpc>
              <a:defRPr>
                <a:solidFill>
                  <a:schemeClr val="bg1"/>
                </a:solidFill>
              </a:defRPr>
            </a:lvl2pPr>
            <a:lvl3pPr>
              <a:lnSpc>
                <a:spcPct val="90000"/>
              </a:lnSpc>
              <a:defRPr>
                <a:solidFill>
                  <a:schemeClr val="bg1"/>
                </a:solidFill>
              </a:defRPr>
            </a:lvl3pPr>
            <a:lvl4pPr>
              <a:lnSpc>
                <a:spcPct val="90000"/>
              </a:lnSpc>
              <a:defRPr>
                <a:solidFill>
                  <a:schemeClr val="bg1"/>
                </a:solidFill>
              </a:defRPr>
            </a:lvl4pPr>
            <a:lvl5pPr>
              <a:lnSpc>
                <a:spcPct val="90000"/>
              </a:lnSpc>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7.png"/><Relationship Id="rId2" Type="http://schemas.openxmlformats.org/officeDocument/2006/relationships/slideLayout" Target="../slideLayouts/slideLayout3.xml"/><Relationship Id="rId16"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5.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5.xml"/><Relationship Id="rId1" Type="http://schemas.openxmlformats.org/officeDocument/2006/relationships/slideLayout" Target="../slideLayouts/slideLayout14.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ppt1副本"/>
          <p:cNvPicPr>
            <a:picLocks noChangeAspect="1" noChangeArrowheads="1"/>
          </p:cNvPicPr>
          <p:nvPr userDrawn="1"/>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27" name="標題版面配置區 1"/>
          <p:cNvSpPr>
            <a:spLocks noGrp="1"/>
          </p:cNvSpPr>
          <p:nvPr>
            <p:ph type="title"/>
          </p:nvPr>
        </p:nvSpPr>
        <p:spPr bwMode="auto">
          <a:xfrm>
            <a:off x="520700" y="1016000"/>
            <a:ext cx="4737100" cy="731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8" name="文字版面配置區 2"/>
          <p:cNvSpPr>
            <a:spLocks noGrp="1"/>
          </p:cNvSpPr>
          <p:nvPr>
            <p:ph type="body" idx="1"/>
          </p:nvPr>
        </p:nvSpPr>
        <p:spPr bwMode="auto">
          <a:xfrm>
            <a:off x="457200" y="10668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6C694CE2-F713-43BB-A927-3AE6DCE0FFE4}" type="datetimeFigureOut">
              <a:rPr lang="zh-TW" altLang="en-US"/>
              <a:pPr>
                <a:defRPr/>
              </a:pPr>
              <a:t>2012/12/13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4987B861-BE3E-4EF2-8500-D83E626CF5EC}" type="slidenum">
              <a:rPr lang="zh-TW" altLang="en-US"/>
              <a:pPr>
                <a:defRPr/>
              </a:pPr>
              <a:t>‹#›</a:t>
            </a:fld>
            <a:endParaRPr lang="zh-TW" altLang="en-US"/>
          </a:p>
        </p:txBody>
      </p:sp>
      <p:pic>
        <p:nvPicPr>
          <p:cNvPr id="1032" name="Picture 12" descr="sunlikeerp1"/>
          <p:cNvPicPr>
            <a:picLocks noChangeAspect="1" noChangeArrowheads="1"/>
          </p:cNvPicPr>
          <p:nvPr userDrawn="1"/>
        </p:nvPicPr>
        <p:blipFill>
          <a:blip r:embed="rId4"/>
          <a:srcRect/>
          <a:stretch>
            <a:fillRect/>
          </a:stretch>
        </p:blipFill>
        <p:spPr bwMode="auto">
          <a:xfrm>
            <a:off x="4019550" y="736600"/>
            <a:ext cx="3886200" cy="2590800"/>
          </a:xfrm>
          <a:prstGeom prst="rect">
            <a:avLst/>
          </a:prstGeom>
          <a:noFill/>
          <a:ln w="9525">
            <a:noFill/>
            <a:miter lim="800000"/>
            <a:headEnd/>
            <a:tailEnd/>
          </a:ln>
        </p:spPr>
      </p:pic>
      <p:pic>
        <p:nvPicPr>
          <p:cNvPr id="1033" name="Picture 13" descr="logo"/>
          <p:cNvPicPr>
            <a:picLocks noChangeAspect="1" noChangeArrowheads="1"/>
          </p:cNvPicPr>
          <p:nvPr userDrawn="1"/>
        </p:nvPicPr>
        <p:blipFill>
          <a:blip r:embed="rId5"/>
          <a:srcRect/>
          <a:stretch>
            <a:fillRect/>
          </a:stretch>
        </p:blipFill>
        <p:spPr bwMode="auto">
          <a:xfrm>
            <a:off x="6962775" y="6156325"/>
            <a:ext cx="1719263" cy="2857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4" r:id="rId1"/>
  </p:sldLayoutIdLst>
  <p:txStyles>
    <p:titleStyle>
      <a:lvl1pPr algn="l" rtl="0" eaLnBrk="0" fontAlgn="base" hangingPunct="0">
        <a:spcBef>
          <a:spcPct val="0"/>
        </a:spcBef>
        <a:spcAft>
          <a:spcPct val="0"/>
        </a:spcAft>
        <a:defRPr kern="1200">
          <a:solidFill>
            <a:schemeClr val="bg1"/>
          </a:solidFill>
          <a:latin typeface="+mj-lt"/>
          <a:ea typeface="+mj-ea"/>
          <a:cs typeface="+mj-cs"/>
        </a:defRPr>
      </a:lvl1pPr>
      <a:lvl2pPr algn="l" rtl="0" eaLnBrk="0" fontAlgn="base" hangingPunct="0">
        <a:spcBef>
          <a:spcPct val="0"/>
        </a:spcBef>
        <a:spcAft>
          <a:spcPct val="0"/>
        </a:spcAft>
        <a:defRPr>
          <a:solidFill>
            <a:schemeClr val="bg1"/>
          </a:solidFill>
          <a:latin typeface="Calibri" pitchFamily="34" charset="0"/>
        </a:defRPr>
      </a:lvl2pPr>
      <a:lvl3pPr algn="l" rtl="0" eaLnBrk="0" fontAlgn="base" hangingPunct="0">
        <a:spcBef>
          <a:spcPct val="0"/>
        </a:spcBef>
        <a:spcAft>
          <a:spcPct val="0"/>
        </a:spcAft>
        <a:defRPr>
          <a:solidFill>
            <a:schemeClr val="bg1"/>
          </a:solidFill>
          <a:latin typeface="Calibri" pitchFamily="34" charset="0"/>
        </a:defRPr>
      </a:lvl3pPr>
      <a:lvl4pPr algn="l" rtl="0" eaLnBrk="0" fontAlgn="base" hangingPunct="0">
        <a:spcBef>
          <a:spcPct val="0"/>
        </a:spcBef>
        <a:spcAft>
          <a:spcPct val="0"/>
        </a:spcAft>
        <a:defRPr>
          <a:solidFill>
            <a:schemeClr val="bg1"/>
          </a:solidFill>
          <a:latin typeface="Calibri" pitchFamily="34" charset="0"/>
        </a:defRPr>
      </a:lvl4pPr>
      <a:lvl5pPr algn="l" rtl="0" eaLnBrk="0" fontAlgn="base" hangingPunct="0">
        <a:spcBef>
          <a:spcPct val="0"/>
        </a:spcBef>
        <a:spcAft>
          <a:spcPct val="0"/>
        </a:spcAft>
        <a:defRPr>
          <a:solidFill>
            <a:schemeClr val="bg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81" name="Picture 9"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3080" name="Picture 8"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3074"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3075"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A647724D-DBA8-4BEB-A5A6-97A0203BBD61}" type="datetimeFigureOut">
              <a:rPr lang="zh-TW" altLang="en-US"/>
              <a:pPr>
                <a:defRPr/>
              </a:pPr>
              <a:t>2012/12/13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9C37301A-4363-446E-A1EC-D64E9E380057}"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106" name="Picture 10" descr="ppt2"/>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pic>
        <p:nvPicPr>
          <p:cNvPr id="4107" name="Picture 11" descr="sunlikeerp"/>
          <p:cNvPicPr>
            <a:picLocks noChangeAspect="1" noChangeArrowheads="1"/>
          </p:cNvPicPr>
          <p:nvPr userDrawn="1"/>
        </p:nvPicPr>
        <p:blipFill>
          <a:blip r:embed="rId3"/>
          <a:srcRect/>
          <a:stretch>
            <a:fillRect/>
          </a:stretch>
        </p:blipFill>
        <p:spPr bwMode="auto">
          <a:xfrm>
            <a:off x="7480300" y="-215900"/>
            <a:ext cx="1727200" cy="1150938"/>
          </a:xfrm>
          <a:prstGeom prst="rect">
            <a:avLst/>
          </a:prstGeom>
          <a:noFill/>
        </p:spPr>
      </p:pic>
      <p:sp>
        <p:nvSpPr>
          <p:cNvPr id="4099"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4100"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新細明體" charset="-120"/>
              </a:defRPr>
            </a:lvl1pPr>
          </a:lstStyle>
          <a:p>
            <a:pPr>
              <a:defRPr/>
            </a:pPr>
            <a:fld id="{C194F530-05FB-46F0-A72F-2F862C7F05B0}" type="datetimeFigureOut">
              <a:rPr lang="zh-TW" altLang="en-US"/>
              <a:pPr>
                <a:defRPr/>
              </a:pPr>
              <a:t>2012/12/13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新細明體" charset="-120"/>
              </a:defRPr>
            </a:lvl1pPr>
          </a:lstStyle>
          <a:p>
            <a:pPr>
              <a:defRPr/>
            </a:pPr>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新細明體" charset="-120"/>
              </a:defRPr>
            </a:lvl1pPr>
          </a:lstStyle>
          <a:p>
            <a:pPr>
              <a:defRPr/>
            </a:pPr>
            <a:fld id="{3E6A069D-A844-4279-A65D-1A33F442DB21}"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2000" kern="1200">
          <a:solidFill>
            <a:schemeClr val="tx1"/>
          </a:solidFill>
          <a:latin typeface="+mj-lt"/>
          <a:ea typeface="+mj-ea"/>
          <a:cs typeface="+mj-cs"/>
        </a:defRPr>
      </a:lvl1pPr>
      <a:lvl2pPr algn="ctr" rtl="0" eaLnBrk="0" fontAlgn="base" hangingPunct="0">
        <a:spcBef>
          <a:spcPct val="0"/>
        </a:spcBef>
        <a:spcAft>
          <a:spcPct val="0"/>
        </a:spcAft>
        <a:defRPr sz="2000">
          <a:solidFill>
            <a:schemeClr val="tx1"/>
          </a:solidFill>
          <a:latin typeface="Calibri" pitchFamily="34" charset="0"/>
        </a:defRPr>
      </a:lvl2pPr>
      <a:lvl3pPr algn="ctr" rtl="0" eaLnBrk="0" fontAlgn="base" hangingPunct="0">
        <a:spcBef>
          <a:spcPct val="0"/>
        </a:spcBef>
        <a:spcAft>
          <a:spcPct val="0"/>
        </a:spcAft>
        <a:defRPr sz="2000">
          <a:solidFill>
            <a:schemeClr val="tx1"/>
          </a:solidFill>
          <a:latin typeface="Calibri" pitchFamily="34" charset="0"/>
        </a:defRPr>
      </a:lvl3pPr>
      <a:lvl4pPr algn="ctr" rtl="0" eaLnBrk="0" fontAlgn="base" hangingPunct="0">
        <a:spcBef>
          <a:spcPct val="0"/>
        </a:spcBef>
        <a:spcAft>
          <a:spcPct val="0"/>
        </a:spcAft>
        <a:defRPr sz="2000">
          <a:solidFill>
            <a:schemeClr val="tx1"/>
          </a:solidFill>
          <a:latin typeface="Calibri" pitchFamily="34" charset="0"/>
        </a:defRPr>
      </a:lvl4pPr>
      <a:lvl5pPr algn="ctr" rtl="0" eaLnBrk="0" fontAlgn="base" hangingPunct="0">
        <a:spcBef>
          <a:spcPct val="0"/>
        </a:spcBef>
        <a:spcAft>
          <a:spcPct val="0"/>
        </a:spcAft>
        <a:defRPr sz="20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ltGray">
      <p:bgPr>
        <a:solidFill>
          <a:schemeClr val="bg1"/>
        </a:solidFill>
        <a:effectLst/>
      </p:bgPr>
    </p:bg>
    <p:spTree>
      <p:nvGrpSpPr>
        <p:cNvPr id="1" name=""/>
        <p:cNvGrpSpPr/>
        <p:nvPr/>
      </p:nvGrpSpPr>
      <p:grpSpPr>
        <a:xfrm>
          <a:off x="0" y="0"/>
          <a:ext cx="0" cy="0"/>
          <a:chOff x="0" y="0"/>
          <a:chExt cx="0" cy="0"/>
        </a:xfrm>
      </p:grpSpPr>
      <p:pic>
        <p:nvPicPr>
          <p:cNvPr id="5127" name="Picture 7" descr="ppt2"/>
          <p:cNvPicPr>
            <a:picLocks noChangeAspect="1" noChangeArrowheads="1"/>
          </p:cNvPicPr>
          <p:nvPr userDrawn="1"/>
        </p:nvPicPr>
        <p:blipFill>
          <a:blip r:embed="rId14"/>
          <a:srcRect/>
          <a:stretch>
            <a:fillRect/>
          </a:stretch>
        </p:blipFill>
        <p:spPr bwMode="auto">
          <a:xfrm>
            <a:off x="0" y="0"/>
            <a:ext cx="9144000" cy="6858000"/>
          </a:xfrm>
          <a:prstGeom prst="rect">
            <a:avLst/>
          </a:prstGeom>
          <a:noFill/>
        </p:spPr>
      </p:pic>
      <p:pic>
        <p:nvPicPr>
          <p:cNvPr id="5128" name="Picture 8" descr="sunlikeerp"/>
          <p:cNvPicPr>
            <a:picLocks noChangeAspect="1" noChangeArrowheads="1"/>
          </p:cNvPicPr>
          <p:nvPr userDrawn="1"/>
        </p:nvPicPr>
        <p:blipFill>
          <a:blip r:embed="rId15"/>
          <a:srcRect/>
          <a:stretch>
            <a:fillRect/>
          </a:stretch>
        </p:blipFill>
        <p:spPr bwMode="auto">
          <a:xfrm>
            <a:off x="7480300" y="-215900"/>
            <a:ext cx="1727200" cy="1150938"/>
          </a:xfrm>
          <a:prstGeom prst="rect">
            <a:avLst/>
          </a:prstGeom>
          <a:noFill/>
        </p:spPr>
      </p:pic>
      <p:sp>
        <p:nvSpPr>
          <p:cNvPr id="2" name="Title Placeholder 1"/>
          <p:cNvSpPr>
            <a:spLocks noGrp="1"/>
          </p:cNvSpPr>
          <p:nvPr>
            <p:ph type="title"/>
          </p:nvPr>
        </p:nvSpPr>
        <p:spPr>
          <a:xfrm>
            <a:off x="381000" y="77788"/>
            <a:ext cx="4826000" cy="328612"/>
          </a:xfrm>
          <a:prstGeom prst="rect">
            <a:avLst/>
          </a:prstGeom>
        </p:spPr>
        <p:txBody>
          <a:bodyPr vert="horz" wrap="square" lIns="0" tIns="0" rIns="0" bIns="0" numCol="1" anchor="t" anchorCtr="0" compatLnSpc="1">
            <a:prstTxWarp prst="textNoShape">
              <a:avLst/>
            </a:prstTxWarp>
            <a:spAutoFit/>
          </a:bodyPr>
          <a:lstStyle/>
          <a:p>
            <a:pPr lvl="0"/>
            <a:r>
              <a:rPr lang="en-US" altLang="zh-CN" smtClean="0"/>
              <a:t>Click to edit Master title style</a:t>
            </a:r>
          </a:p>
        </p:txBody>
      </p:sp>
      <p:sp>
        <p:nvSpPr>
          <p:cNvPr id="5124"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3" r:id="rId3"/>
    <p:sldLayoutId id="2147483782" r:id="rId4"/>
    <p:sldLayoutId id="2147483781" r:id="rId5"/>
    <p:sldLayoutId id="2147483780" r:id="rId6"/>
    <p:sldLayoutId id="2147483779" r:id="rId7"/>
    <p:sldLayoutId id="2147483778" r:id="rId8"/>
    <p:sldLayoutId id="2147483777" r:id="rId9"/>
    <p:sldLayoutId id="2147483776" r:id="rId10"/>
    <p:sldLayoutId id="2147483786" r:id="rId11"/>
    <p:sldLayoutId id="2147483775" r:id="rId12"/>
  </p:sldLayoutIdLst>
  <p:transition>
    <p:fade/>
  </p:transition>
  <p:txStyles>
    <p:titleStyle>
      <a:lvl1pPr algn="l" defTabSz="912813" rtl="0" eaLnBrk="0" fontAlgn="base" hangingPunct="0">
        <a:lnSpc>
          <a:spcPct val="90000"/>
        </a:lnSpc>
        <a:spcBef>
          <a:spcPct val="0"/>
        </a:spcBef>
        <a:spcAft>
          <a:spcPct val="0"/>
        </a:spcAft>
        <a:defRPr lang="en-US" sz="2400" kern="1200" spc="-150" dirty="0">
          <a:ln w="3175">
            <a:noFill/>
          </a:ln>
          <a:solidFill>
            <a:schemeClr val="bg1"/>
          </a:solidFill>
          <a:latin typeface="微軟正黑體" pitchFamily="34" charset="-120"/>
          <a:ea typeface="微軟正黑體" pitchFamily="34" charset="-120"/>
          <a:cs typeface="Arial" charset="0"/>
        </a:defRPr>
      </a:lvl1pPr>
      <a:lvl2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2pPr>
      <a:lvl3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3pPr>
      <a:lvl4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4pPr>
      <a:lvl5pPr algn="l" defTabSz="912813" rtl="0" eaLnBrk="0" fontAlgn="base" hangingPunct="0">
        <a:lnSpc>
          <a:spcPct val="90000"/>
        </a:lnSpc>
        <a:spcBef>
          <a:spcPct val="0"/>
        </a:spcBef>
        <a:spcAft>
          <a:spcPct val="0"/>
        </a:spcAft>
        <a:defRPr sz="2400">
          <a:solidFill>
            <a:schemeClr val="bg1"/>
          </a:solidFill>
          <a:latin typeface="微軟正黑體" pitchFamily="34" charset="-120"/>
          <a:ea typeface="微軟正黑體" pitchFamily="34" charset="-120"/>
          <a:cs typeface="Arial" charset="0"/>
        </a:defRPr>
      </a:lvl5pPr>
      <a:lvl6pPr marL="457200" algn="l" defTabSz="912813" rtl="0" fontAlgn="base">
        <a:lnSpc>
          <a:spcPct val="90000"/>
        </a:lnSpc>
        <a:spcBef>
          <a:spcPct val="0"/>
        </a:spcBef>
        <a:spcAft>
          <a:spcPct val="0"/>
        </a:spcAft>
        <a:defRPr sz="4800">
          <a:solidFill>
            <a:srgbClr val="CCFFCC"/>
          </a:solidFill>
          <a:latin typeface="Calibri" pitchFamily="34" charset="0"/>
          <a:cs typeface="Arial" charset="0"/>
        </a:defRPr>
      </a:lvl6pPr>
      <a:lvl7pPr marL="914400" algn="l" defTabSz="912813" rtl="0" fontAlgn="base">
        <a:lnSpc>
          <a:spcPct val="90000"/>
        </a:lnSpc>
        <a:spcBef>
          <a:spcPct val="0"/>
        </a:spcBef>
        <a:spcAft>
          <a:spcPct val="0"/>
        </a:spcAft>
        <a:defRPr sz="4800">
          <a:solidFill>
            <a:srgbClr val="CCFFCC"/>
          </a:solidFill>
          <a:latin typeface="Calibri" pitchFamily="34" charset="0"/>
          <a:cs typeface="Arial" charset="0"/>
        </a:defRPr>
      </a:lvl7pPr>
      <a:lvl8pPr marL="1371600" algn="l" defTabSz="912813" rtl="0" fontAlgn="base">
        <a:lnSpc>
          <a:spcPct val="90000"/>
        </a:lnSpc>
        <a:spcBef>
          <a:spcPct val="0"/>
        </a:spcBef>
        <a:spcAft>
          <a:spcPct val="0"/>
        </a:spcAft>
        <a:defRPr sz="4800">
          <a:solidFill>
            <a:srgbClr val="CCFFCC"/>
          </a:solidFill>
          <a:latin typeface="Calibri" pitchFamily="34" charset="0"/>
          <a:cs typeface="Arial" charset="0"/>
        </a:defRPr>
      </a:lvl8pPr>
      <a:lvl9pPr marL="1828800" algn="l" defTabSz="912813" rtl="0" fontAlgn="base">
        <a:lnSpc>
          <a:spcPct val="90000"/>
        </a:lnSpc>
        <a:spcBef>
          <a:spcPct val="0"/>
        </a:spcBef>
        <a:spcAft>
          <a:spcPct val="0"/>
        </a:spcAft>
        <a:defRPr sz="4800">
          <a:solidFill>
            <a:srgbClr val="CCFFCC"/>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6"/>
        </a:buBlip>
        <a:defRPr sz="3200" kern="1200">
          <a:solidFill>
            <a:schemeClr val="bg1"/>
          </a:solidFill>
          <a:latin typeface="微軟正黑體" pitchFamily="34" charset="-120"/>
          <a:ea typeface="微軟正黑體" pitchFamily="34" charset="-120"/>
          <a:cs typeface="微軟正黑體"/>
        </a:defRPr>
      </a:lvl1pPr>
      <a:lvl2pPr marL="914400" indent="-396875" algn="l" defTabSz="912813" rtl="0" eaLnBrk="0" fontAlgn="base" hangingPunct="0">
        <a:lnSpc>
          <a:spcPct val="90000"/>
        </a:lnSpc>
        <a:spcBef>
          <a:spcPct val="20000"/>
        </a:spcBef>
        <a:spcAft>
          <a:spcPct val="0"/>
        </a:spcAft>
        <a:buSzPct val="90000"/>
        <a:buBlip>
          <a:blip r:embed="rId17"/>
        </a:buBlip>
        <a:defRPr sz="2800" kern="1200">
          <a:solidFill>
            <a:schemeClr val="bg1"/>
          </a:solidFill>
          <a:latin typeface="微軟正黑體" pitchFamily="34" charset="-120"/>
          <a:ea typeface="微軟正黑體" pitchFamily="34" charset="-120"/>
          <a:cs typeface="微軟正黑體"/>
        </a:defRPr>
      </a:lvl2pPr>
      <a:lvl3pPr marL="1258888" indent="-344488"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3pPr>
      <a:lvl4pPr marL="1604963" indent="-346075"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4pPr>
      <a:lvl5pPr marL="1941513" indent="-336550" algn="l" defTabSz="912813" rtl="0" eaLnBrk="0" fontAlgn="base" hangingPunct="0">
        <a:lnSpc>
          <a:spcPct val="90000"/>
        </a:lnSpc>
        <a:spcBef>
          <a:spcPct val="20000"/>
        </a:spcBef>
        <a:spcAft>
          <a:spcPct val="0"/>
        </a:spcAft>
        <a:buSzPct val="90000"/>
        <a:buBlip>
          <a:blip r:embed="rId17"/>
        </a:buBlip>
        <a:defRPr sz="2400" kern="1200">
          <a:solidFill>
            <a:schemeClr val="bg1"/>
          </a:solidFill>
          <a:latin typeface="微軟正黑體" pitchFamily="34" charset="-120"/>
          <a:ea typeface="微軟正黑體" pitchFamily="34" charset="-120"/>
          <a:cs typeface="微軟正黑體"/>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0490" name="Picture 10" descr="ppt2"/>
          <p:cNvPicPr>
            <a:picLocks noChangeAspect="1" noChangeArrowheads="1"/>
          </p:cNvPicPr>
          <p:nvPr userDrawn="1"/>
        </p:nvPicPr>
        <p:blipFill>
          <a:blip r:embed="rId3"/>
          <a:srcRect/>
          <a:stretch>
            <a:fillRect/>
          </a:stretch>
        </p:blipFill>
        <p:spPr bwMode="auto">
          <a:xfrm>
            <a:off x="0" y="0"/>
            <a:ext cx="9144000" cy="6858000"/>
          </a:xfrm>
          <a:prstGeom prst="rect">
            <a:avLst/>
          </a:prstGeom>
          <a:noFill/>
        </p:spPr>
      </p:pic>
      <p:pic>
        <p:nvPicPr>
          <p:cNvPr id="20491" name="Picture 11" descr="sunlikeerp"/>
          <p:cNvPicPr>
            <a:picLocks noChangeAspect="1" noChangeArrowheads="1"/>
          </p:cNvPicPr>
          <p:nvPr userDrawn="1"/>
        </p:nvPicPr>
        <p:blipFill>
          <a:blip r:embed="rId4"/>
          <a:srcRect/>
          <a:stretch>
            <a:fillRect/>
          </a:stretch>
        </p:blipFill>
        <p:spPr bwMode="auto">
          <a:xfrm>
            <a:off x="7480300" y="-215900"/>
            <a:ext cx="1727200" cy="1150938"/>
          </a:xfrm>
          <a:prstGeom prst="rect">
            <a:avLst/>
          </a:prstGeom>
          <a:noFill/>
        </p:spPr>
      </p:pic>
      <p:sp>
        <p:nvSpPr>
          <p:cNvPr id="20483"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484"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latin typeface="Segoe UI" pitchFamily="34" charset="0"/>
              </a:defRPr>
            </a:lvl1pPr>
          </a:lstStyle>
          <a:p>
            <a:pPr>
              <a:defRPr/>
            </a:pPr>
            <a:fld id="{E4E79401-4DE7-4EEE-B21B-647C6479D97B}" type="datetimeFigureOut">
              <a:rPr lang="en-US" altLang="zh-CN"/>
              <a:pPr>
                <a:defRPr/>
              </a:pPr>
              <a:t>12/13/2012</a:t>
            </a:fld>
            <a:endParaRPr lang="en-US" altLang="zh-CN"/>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Segoe UI" pitchFamily="34" charset="0"/>
              </a:defRPr>
            </a:lvl1pPr>
          </a:lstStyle>
          <a:p>
            <a:pPr>
              <a:defRPr/>
            </a:pPr>
            <a:endParaRPr lang="en-US" altLang="zh-C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kumimoji="0" sz="1200">
                <a:solidFill>
                  <a:srgbClr val="898989"/>
                </a:solidFill>
                <a:latin typeface="Segoe UI" pitchFamily="34" charset="0"/>
              </a:defRPr>
            </a:lvl1pPr>
          </a:lstStyle>
          <a:p>
            <a:pPr>
              <a:defRPr/>
            </a:pPr>
            <a:fld id="{5DF1E8F7-4E0C-48BD-A8E7-35E4D842F10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87" r:id="rId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Segoe UI" pitchFamily="34" charset="0"/>
          <a:ea typeface="+mj-ea"/>
          <a:cs typeface="+mj-cs"/>
        </a:defRPr>
      </a:lvl1pPr>
      <a:lvl2pPr algn="ctr" rtl="0" eaLnBrk="0" fontAlgn="base" hangingPunct="0">
        <a:spcBef>
          <a:spcPct val="0"/>
        </a:spcBef>
        <a:spcAft>
          <a:spcPct val="0"/>
        </a:spcAft>
        <a:defRPr sz="4400">
          <a:solidFill>
            <a:schemeClr val="tx1"/>
          </a:solidFill>
          <a:latin typeface="Segoe UI" pitchFamily="34" charset="0"/>
        </a:defRPr>
      </a:lvl2pPr>
      <a:lvl3pPr algn="ctr" rtl="0" eaLnBrk="0" fontAlgn="base" hangingPunct="0">
        <a:spcBef>
          <a:spcPct val="0"/>
        </a:spcBef>
        <a:spcAft>
          <a:spcPct val="0"/>
        </a:spcAft>
        <a:defRPr sz="4400">
          <a:solidFill>
            <a:schemeClr val="tx1"/>
          </a:solidFill>
          <a:latin typeface="Segoe UI" pitchFamily="34" charset="0"/>
        </a:defRPr>
      </a:lvl3pPr>
      <a:lvl4pPr algn="ctr" rtl="0" eaLnBrk="0" fontAlgn="base" hangingPunct="0">
        <a:spcBef>
          <a:spcPct val="0"/>
        </a:spcBef>
        <a:spcAft>
          <a:spcPct val="0"/>
        </a:spcAft>
        <a:defRPr sz="4400">
          <a:solidFill>
            <a:schemeClr val="tx1"/>
          </a:solidFill>
          <a:latin typeface="Segoe UI" pitchFamily="34" charset="0"/>
        </a:defRPr>
      </a:lvl4pPr>
      <a:lvl5pPr algn="ctr" rtl="0" eaLnBrk="0" fontAlgn="base" hangingPunct="0">
        <a:spcBef>
          <a:spcPct val="0"/>
        </a:spcBef>
        <a:spcAft>
          <a:spcPct val="0"/>
        </a:spcAft>
        <a:defRPr sz="4400">
          <a:solidFill>
            <a:schemeClr val="tx1"/>
          </a:solidFill>
          <a:latin typeface="Segoe UI" pitchFamily="34" charset="0"/>
        </a:defRPr>
      </a:lvl5pPr>
      <a:lvl6pPr marL="457200" algn="ctr" rtl="0" fontAlgn="base">
        <a:spcBef>
          <a:spcPct val="0"/>
        </a:spcBef>
        <a:spcAft>
          <a:spcPct val="0"/>
        </a:spcAft>
        <a:defRPr sz="4400">
          <a:solidFill>
            <a:schemeClr val="tx1"/>
          </a:solidFill>
          <a:latin typeface="Segoe UI" pitchFamily="34" charset="0"/>
        </a:defRPr>
      </a:lvl6pPr>
      <a:lvl7pPr marL="914400" algn="ctr" rtl="0" fontAlgn="base">
        <a:spcBef>
          <a:spcPct val="0"/>
        </a:spcBef>
        <a:spcAft>
          <a:spcPct val="0"/>
        </a:spcAft>
        <a:defRPr sz="4400">
          <a:solidFill>
            <a:schemeClr val="tx1"/>
          </a:solidFill>
          <a:latin typeface="Segoe UI" pitchFamily="34" charset="0"/>
        </a:defRPr>
      </a:lvl7pPr>
      <a:lvl8pPr marL="1371600" algn="ctr" rtl="0" fontAlgn="base">
        <a:spcBef>
          <a:spcPct val="0"/>
        </a:spcBef>
        <a:spcAft>
          <a:spcPct val="0"/>
        </a:spcAft>
        <a:defRPr sz="4400">
          <a:solidFill>
            <a:schemeClr val="tx1"/>
          </a:solidFill>
          <a:latin typeface="Segoe UI" pitchFamily="34" charset="0"/>
        </a:defRPr>
      </a:lvl8pPr>
      <a:lvl9pPr marL="1828800" algn="ctr" rtl="0" fontAlgn="base">
        <a:spcBef>
          <a:spcPct val="0"/>
        </a:spcBef>
        <a:spcAft>
          <a:spcPct val="0"/>
        </a:spcAft>
        <a:defRPr sz="4400">
          <a:solidFill>
            <a:schemeClr val="tx1"/>
          </a:solidFill>
          <a:latin typeface="Segoe U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Segoe UI"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Segoe UI"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Segoe UI"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Segoe U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2"/>
          <p:cNvSpPr txBox="1">
            <a:spLocks noChangeArrowheads="1"/>
          </p:cNvSpPr>
          <p:nvPr/>
        </p:nvSpPr>
        <p:spPr bwMode="auto">
          <a:xfrm>
            <a:off x="733425" y="6119813"/>
            <a:ext cx="1949450" cy="366712"/>
          </a:xfrm>
          <a:prstGeom prst="rect">
            <a:avLst/>
          </a:prstGeom>
          <a:noFill/>
          <a:ln w="9525">
            <a:noFill/>
            <a:miter lim="800000"/>
            <a:headEnd/>
            <a:tailEnd/>
          </a:ln>
        </p:spPr>
        <p:txBody>
          <a:bodyPr wrap="none">
            <a:spAutoFit/>
          </a:bodyPr>
          <a:lstStyle/>
          <a:p>
            <a:pPr defTabSz="914400"/>
            <a:r>
              <a:rPr lang="en-US" altLang="zh-CN">
                <a:solidFill>
                  <a:srgbClr val="008000"/>
                </a:solidFill>
              </a:rPr>
              <a:t>www.sunlike.com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货品标准成本的设定</a:t>
            </a:r>
            <a:endParaRPr lang="zh-CN" altLang="en-US" sz="2800" dirty="0"/>
          </a:p>
        </p:txBody>
      </p:sp>
      <p:sp>
        <p:nvSpPr>
          <p:cNvPr id="3" name="文本占位符 2"/>
          <p:cNvSpPr>
            <a:spLocks noGrp="1"/>
          </p:cNvSpPr>
          <p:nvPr>
            <p:ph type="body" sz="quarter" idx="10"/>
          </p:nvPr>
        </p:nvSpPr>
        <p:spPr>
          <a:xfrm>
            <a:off x="381000" y="711200"/>
            <a:ext cx="8382000" cy="2911214"/>
          </a:xfrm>
        </p:spPr>
        <p:txBody>
          <a:bodyPr/>
          <a:lstStyle/>
          <a:p>
            <a:r>
              <a:rPr lang="zh-CN" altLang="en-US" sz="2400" dirty="0" smtClean="0">
                <a:latin typeface="华文细黑" pitchFamily="2" charset="-122"/>
                <a:ea typeface="华文细黑" pitchFamily="2" charset="-122"/>
              </a:rPr>
              <a:t>若不同特征，标准成本不同，则标准成本设定方法设置为依货品</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特征。在调整标准成本作业中特征栏位将会显示。</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如果所有仓库的标准成本是相同的，则仓库不需要设置，只需要依货品设置标准成本。如果不同仓库的标准成本是不相同的，则仓库需要设置。设置仓库以后，就依货品</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仓库取标准成本。</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新增</a:t>
            </a:r>
            <a:r>
              <a:rPr lang="en-US" altLang="zh-CN" sz="2400" dirty="0" smtClean="0">
                <a:latin typeface="华文细黑" pitchFamily="2" charset="-122"/>
                <a:ea typeface="华文细黑" pitchFamily="2" charset="-122"/>
              </a:rPr>
              <a:t>A001</a:t>
            </a:r>
            <a:r>
              <a:rPr lang="zh-CN" altLang="en-US" sz="2400" dirty="0" smtClean="0">
                <a:latin typeface="华文细黑" pitchFamily="2" charset="-122"/>
                <a:ea typeface="华文细黑" pitchFamily="2" charset="-122"/>
              </a:rPr>
              <a:t>货品的标准成本，特征为黄色的标准成本是</a:t>
            </a:r>
            <a:r>
              <a:rPr lang="en-US" altLang="zh-CN" sz="2400" dirty="0" smtClean="0">
                <a:latin typeface="华文细黑" pitchFamily="2" charset="-122"/>
                <a:ea typeface="华文细黑" pitchFamily="2" charset="-122"/>
              </a:rPr>
              <a:t>16</a:t>
            </a:r>
            <a:r>
              <a:rPr lang="zh-CN" altLang="en-US" sz="2400" dirty="0" smtClean="0">
                <a:latin typeface="华文细黑" pitchFamily="2" charset="-122"/>
                <a:ea typeface="华文细黑" pitchFamily="2" charset="-122"/>
              </a:rPr>
              <a:t>，特征为红色的标准成本是</a:t>
            </a:r>
            <a:r>
              <a:rPr lang="en-US" altLang="zh-CN" sz="2400" dirty="0" smtClean="0">
                <a:latin typeface="华文细黑" pitchFamily="2" charset="-122"/>
                <a:ea typeface="华文细黑" pitchFamily="2" charset="-122"/>
              </a:rPr>
              <a:t>19，</a:t>
            </a:r>
            <a:r>
              <a:rPr lang="zh-CN" altLang="en-US" sz="2400" dirty="0" smtClean="0">
                <a:latin typeface="华文细黑" pitchFamily="2" charset="-122"/>
                <a:ea typeface="华文细黑" pitchFamily="2" charset="-122"/>
              </a:rPr>
              <a:t>而无特征的单位标准成本是</a:t>
            </a:r>
            <a:r>
              <a:rPr lang="en-US" altLang="zh-CN" sz="2400" dirty="0" smtClean="0">
                <a:latin typeface="华文细黑" pitchFamily="2" charset="-122"/>
                <a:ea typeface="华文细黑" pitchFamily="2" charset="-122"/>
              </a:rPr>
              <a:t>20。</a:t>
            </a:r>
          </a:p>
          <a:p>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539750" y="3857625"/>
            <a:ext cx="4838700" cy="22669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23900"/>
            <a:ext cx="8382000" cy="2898514"/>
          </a:xfrm>
        </p:spPr>
        <p:txBody>
          <a:bodyPr/>
          <a:lstStyle/>
          <a:p>
            <a:r>
              <a:rPr lang="zh-CN" altLang="en-US" sz="2800" dirty="0" smtClean="0">
                <a:latin typeface="华文细黑" pitchFamily="2" charset="-122"/>
                <a:ea typeface="华文细黑" pitchFamily="2" charset="-122"/>
              </a:rPr>
              <a:t>登打一张采购单，因为我们选择的标准成本设定方法是依货品</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特征，这里的货品</a:t>
            </a:r>
            <a:r>
              <a:rPr lang="en-US" altLang="zh-CN" sz="2800" dirty="0" smtClean="0">
                <a:latin typeface="华文细黑" pitchFamily="2" charset="-122"/>
                <a:ea typeface="华文细黑" pitchFamily="2" charset="-122"/>
              </a:rPr>
              <a:t>A001</a:t>
            </a:r>
            <a:r>
              <a:rPr lang="zh-CN" altLang="en-US" sz="2800" dirty="0" smtClean="0">
                <a:latin typeface="华文细黑" pitchFamily="2" charset="-122"/>
                <a:ea typeface="华文细黑" pitchFamily="2" charset="-122"/>
              </a:rPr>
              <a:t>分别有两个不同的特征及仓库，会依据货品</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特征取标准成本。</a:t>
            </a:r>
            <a:r>
              <a:rPr lang="zh-CN" altLang="en-US" dirty="0" smtClean="0"/>
              <a:t/>
            </a:r>
            <a:br>
              <a:rPr lang="zh-CN" altLang="en-US" dirty="0" smtClean="0"/>
            </a:br>
            <a:endParaRPr lang="zh-CN" altLang="en-US" dirty="0"/>
          </a:p>
        </p:txBody>
      </p:sp>
      <p:pic>
        <p:nvPicPr>
          <p:cNvPr id="4098" name="Picture 2"/>
          <p:cNvPicPr>
            <a:picLocks noChangeAspect="1" noChangeArrowheads="1"/>
          </p:cNvPicPr>
          <p:nvPr/>
        </p:nvPicPr>
        <p:blipFill>
          <a:blip r:embed="rId2"/>
          <a:srcRect/>
          <a:stretch>
            <a:fillRect/>
          </a:stretch>
        </p:blipFill>
        <p:spPr bwMode="auto">
          <a:xfrm>
            <a:off x="655638" y="2320925"/>
            <a:ext cx="6181725" cy="29527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664797"/>
          </a:xfrm>
        </p:spPr>
        <p:txBody>
          <a:bodyPr/>
          <a:lstStyle/>
          <a:p>
            <a:r>
              <a:rPr lang="zh-CN" altLang="en-US" dirty="0" smtClean="0">
                <a:latin typeface="华文细黑" pitchFamily="2" charset="-122"/>
                <a:ea typeface="华文细黑" pitchFamily="2" charset="-122"/>
              </a:rPr>
              <a:t>单据中标准成本的取值</a:t>
            </a:r>
            <a:r>
              <a:rPr lang="en-US" altLang="zh-CN" dirty="0" smtClean="0">
                <a:latin typeface="华文细黑" pitchFamily="2" charset="-122"/>
                <a:ea typeface="华文细黑" pitchFamily="2" charset="-122"/>
              </a:rPr>
              <a:t/>
            </a:r>
            <a:br>
              <a:rPr lang="en-US" altLang="zh-CN" dirty="0" smtClean="0">
                <a:latin typeface="华文细黑" pitchFamily="2" charset="-122"/>
                <a:ea typeface="华文细黑" pitchFamily="2" charset="-122"/>
              </a:rPr>
            </a:br>
            <a:endParaRPr lang="zh-CN" altLang="en-US" dirty="0"/>
          </a:p>
        </p:txBody>
      </p:sp>
      <p:sp>
        <p:nvSpPr>
          <p:cNvPr id="3" name="文本占位符 2"/>
          <p:cNvSpPr>
            <a:spLocks noGrp="1"/>
          </p:cNvSpPr>
          <p:nvPr>
            <p:ph type="body" sz="quarter" idx="10"/>
          </p:nvPr>
        </p:nvSpPr>
        <p:spPr>
          <a:xfrm>
            <a:off x="431800" y="711200"/>
            <a:ext cx="8382000" cy="2962014"/>
          </a:xfrm>
        </p:spPr>
        <p:txBody>
          <a:bodyPr/>
          <a:lstStyle/>
          <a:p>
            <a:r>
              <a:rPr lang="zh-CN" altLang="en-US" sz="2400" dirty="0" smtClean="0">
                <a:latin typeface="华文细黑" pitchFamily="2" charset="-122"/>
                <a:ea typeface="华文细黑" pitchFamily="2" charset="-122"/>
              </a:rPr>
              <a:t>针对进销存中有来源单据的单据，其标准成本的取值，可以在营业人资料设定中设置单据标准成本是否取来源单的标准成本。</a:t>
            </a:r>
            <a:endParaRPr lang="zh-CN" altLang="en-US" sz="2400" dirty="0">
              <a:latin typeface="华文细黑" pitchFamily="2" charset="-122"/>
              <a:ea typeface="华文细黑" pitchFamily="2" charset="-122"/>
            </a:endParaRPr>
          </a:p>
        </p:txBody>
      </p:sp>
      <p:pic>
        <p:nvPicPr>
          <p:cNvPr id="5122" name="Picture 2"/>
          <p:cNvPicPr>
            <a:picLocks noChangeAspect="1" noChangeArrowheads="1"/>
          </p:cNvPicPr>
          <p:nvPr/>
        </p:nvPicPr>
        <p:blipFill>
          <a:blip r:embed="rId2"/>
          <a:srcRect/>
          <a:stretch>
            <a:fillRect/>
          </a:stretch>
        </p:blipFill>
        <p:spPr bwMode="auto">
          <a:xfrm>
            <a:off x="508000" y="1714500"/>
            <a:ext cx="6934200" cy="5143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850900"/>
            <a:ext cx="8382000" cy="2771514"/>
          </a:xfrm>
        </p:spPr>
        <p:txBody>
          <a:bodyPr/>
          <a:lstStyle/>
          <a:p>
            <a:r>
              <a:rPr lang="zh-CN" altLang="en-US" dirty="0" smtClean="0">
                <a:latin typeface="华文细黑" pitchFamily="2" charset="-122"/>
                <a:ea typeface="华文细黑" pitchFamily="2" charset="-122"/>
              </a:rPr>
              <a:t>以进货退回单为例，将进货退回勾选，即进货退回单的标准成本取来源进货单的标准成本。</a:t>
            </a:r>
            <a:endParaRPr lang="en-US" altLang="zh-CN" dirty="0" smtClean="0">
              <a:latin typeface="华文细黑" pitchFamily="2" charset="-122"/>
              <a:ea typeface="华文细黑" pitchFamily="2" charset="-122"/>
            </a:endParaRPr>
          </a:p>
          <a:p>
            <a:endParaRPr lang="zh-CN" altLang="en-US" dirty="0"/>
          </a:p>
        </p:txBody>
      </p:sp>
      <p:pic>
        <p:nvPicPr>
          <p:cNvPr id="6147" name="Picture 3"/>
          <p:cNvPicPr>
            <a:picLocks noChangeAspect="1" noChangeArrowheads="1"/>
          </p:cNvPicPr>
          <p:nvPr/>
        </p:nvPicPr>
        <p:blipFill>
          <a:blip r:embed="rId2"/>
          <a:srcRect/>
          <a:stretch>
            <a:fillRect/>
          </a:stretch>
        </p:blipFill>
        <p:spPr bwMode="auto">
          <a:xfrm>
            <a:off x="2033588" y="2663825"/>
            <a:ext cx="4086225" cy="27241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800100"/>
            <a:ext cx="8382000" cy="2822314"/>
          </a:xfrm>
        </p:spPr>
        <p:txBody>
          <a:bodyPr/>
          <a:lstStyle/>
          <a:p>
            <a:r>
              <a:rPr lang="en-US" altLang="zh-CN" dirty="0" smtClean="0"/>
              <a:t>2012-11-27</a:t>
            </a:r>
            <a:r>
              <a:rPr lang="zh-CN" altLang="en-US" dirty="0" smtClean="0"/>
              <a:t>日输入了一张进货单，其单位标准成本取值是</a:t>
            </a:r>
            <a:r>
              <a:rPr lang="en-US" altLang="zh-CN" dirty="0" smtClean="0"/>
              <a:t>20。</a:t>
            </a:r>
          </a:p>
          <a:p>
            <a:endParaRPr lang="zh-CN" altLang="en-US" dirty="0"/>
          </a:p>
        </p:txBody>
      </p:sp>
      <p:pic>
        <p:nvPicPr>
          <p:cNvPr id="4" name="Picture 2"/>
          <p:cNvPicPr>
            <a:picLocks noChangeAspect="1" noChangeArrowheads="1"/>
          </p:cNvPicPr>
          <p:nvPr/>
        </p:nvPicPr>
        <p:blipFill>
          <a:blip r:embed="rId2"/>
          <a:srcRect/>
          <a:stretch>
            <a:fillRect/>
          </a:stretch>
        </p:blipFill>
        <p:spPr bwMode="auto">
          <a:xfrm>
            <a:off x="625475" y="3176588"/>
            <a:ext cx="5886450" cy="2638425"/>
          </a:xfrm>
          <a:prstGeom prst="rect">
            <a:avLst/>
          </a:prstGeom>
          <a:noFill/>
          <a:ln w="9525">
            <a:noFill/>
            <a:miter lim="800000"/>
            <a:headEnd/>
            <a:tailEnd/>
          </a:ln>
        </p:spPr>
      </p:pic>
      <p:pic>
        <p:nvPicPr>
          <p:cNvPr id="7171" name="Picture 3"/>
          <p:cNvPicPr>
            <a:picLocks noChangeAspect="1" noChangeArrowheads="1"/>
          </p:cNvPicPr>
          <p:nvPr/>
        </p:nvPicPr>
        <p:blipFill>
          <a:blip r:embed="rId3"/>
          <a:srcRect/>
          <a:stretch>
            <a:fillRect/>
          </a:stretch>
        </p:blipFill>
        <p:spPr bwMode="auto">
          <a:xfrm>
            <a:off x="801688" y="1801813"/>
            <a:ext cx="4391025" cy="11715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36600"/>
            <a:ext cx="8382000" cy="2885814"/>
          </a:xfrm>
        </p:spPr>
        <p:txBody>
          <a:bodyPr/>
          <a:lstStyle/>
          <a:p>
            <a:r>
              <a:rPr lang="zh-CN" altLang="en-US" dirty="0" smtClean="0"/>
              <a:t>将此进货单转进货退回单</a:t>
            </a:r>
            <a:endParaRPr lang="en-US" altLang="zh-CN" dirty="0" smtClean="0"/>
          </a:p>
          <a:p>
            <a:r>
              <a:rPr lang="zh-CN" altLang="en-US" dirty="0" smtClean="0"/>
              <a:t>进货退回单的单据日期选择是</a:t>
            </a:r>
            <a:r>
              <a:rPr lang="en-US" altLang="zh-CN" dirty="0" smtClean="0"/>
              <a:t>2012-12-01</a:t>
            </a:r>
            <a:r>
              <a:rPr lang="zh-CN" altLang="en-US" dirty="0" smtClean="0"/>
              <a:t>日。带出的标准成本是取进货单的标准成本的。</a:t>
            </a:r>
            <a:endParaRPr lang="en-US" altLang="zh-CN" dirty="0" smtClean="0"/>
          </a:p>
          <a:p>
            <a:endParaRPr lang="en-US" altLang="zh-CN" dirty="0" smtClean="0"/>
          </a:p>
          <a:p>
            <a:endParaRPr lang="zh-CN" altLang="en-US" dirty="0"/>
          </a:p>
        </p:txBody>
      </p:sp>
      <p:pic>
        <p:nvPicPr>
          <p:cNvPr id="8194" name="Picture 2"/>
          <p:cNvPicPr>
            <a:picLocks noChangeAspect="1" noChangeArrowheads="1"/>
          </p:cNvPicPr>
          <p:nvPr/>
        </p:nvPicPr>
        <p:blipFill>
          <a:blip r:embed="rId2"/>
          <a:srcRect/>
          <a:stretch>
            <a:fillRect/>
          </a:stretch>
        </p:blipFill>
        <p:spPr bwMode="auto">
          <a:xfrm>
            <a:off x="588963" y="2786063"/>
            <a:ext cx="5324475" cy="265747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36600"/>
            <a:ext cx="8382000" cy="2885814"/>
          </a:xfrm>
        </p:spPr>
        <p:txBody>
          <a:bodyPr/>
          <a:lstStyle/>
          <a:p>
            <a:r>
              <a:rPr lang="zh-CN" altLang="en-US" dirty="0" smtClean="0">
                <a:latin typeface="华文细黑" pitchFamily="2" charset="-122"/>
                <a:ea typeface="华文细黑" pitchFamily="2" charset="-122"/>
              </a:rPr>
              <a:t>如果营业人资料设定中未设定进货退回取来源单的成本，进货退回单的标准成本取值结合单据日期到调整货品标准成本中取调整日期前包括调整日期最近的一笔，所以取得的单位标准成本是</a:t>
            </a:r>
            <a:r>
              <a:rPr lang="en-US" altLang="zh-CN" dirty="0" smtClean="0">
                <a:latin typeface="华文细黑" pitchFamily="2" charset="-122"/>
                <a:ea typeface="华文细黑" pitchFamily="2" charset="-122"/>
              </a:rPr>
              <a:t>30。</a:t>
            </a:r>
            <a:r>
              <a:rPr lang="zh-CN" altLang="en-US" dirty="0" smtClean="0">
                <a:latin typeface="华文细黑" pitchFamily="2" charset="-122"/>
                <a:ea typeface="华文细黑" pitchFamily="2" charset="-122"/>
              </a:rPr>
              <a:t>再乘以包装换算数量</a:t>
            </a:r>
            <a:r>
              <a:rPr lang="en-US" altLang="zh-CN" dirty="0" smtClean="0">
                <a:latin typeface="华文细黑" pitchFamily="2" charset="-122"/>
                <a:ea typeface="华文细黑" pitchFamily="2" charset="-122"/>
              </a:rPr>
              <a:t>5，</a:t>
            </a:r>
            <a:r>
              <a:rPr lang="zh-CN" altLang="en-US" dirty="0" smtClean="0">
                <a:latin typeface="华文细黑" pitchFamily="2" charset="-122"/>
                <a:ea typeface="华文细黑" pitchFamily="2" charset="-122"/>
              </a:rPr>
              <a:t>所以带出的标准成本是</a:t>
            </a:r>
            <a:r>
              <a:rPr lang="en-US" altLang="zh-CN" dirty="0" smtClean="0">
                <a:latin typeface="华文细黑" pitchFamily="2" charset="-122"/>
                <a:ea typeface="华文细黑" pitchFamily="2" charset="-122"/>
              </a:rPr>
              <a:t>150。</a:t>
            </a:r>
          </a:p>
          <a:p>
            <a:endParaRPr lang="zh-CN" altLang="en-US" dirty="0"/>
          </a:p>
        </p:txBody>
      </p:sp>
      <p:pic>
        <p:nvPicPr>
          <p:cNvPr id="9218" name="Picture 2"/>
          <p:cNvPicPr>
            <a:picLocks noChangeAspect="1" noChangeArrowheads="1"/>
          </p:cNvPicPr>
          <p:nvPr/>
        </p:nvPicPr>
        <p:blipFill>
          <a:blip r:embed="rId2"/>
          <a:srcRect/>
          <a:stretch>
            <a:fillRect/>
          </a:stretch>
        </p:blipFill>
        <p:spPr bwMode="auto">
          <a:xfrm>
            <a:off x="401638" y="3749675"/>
            <a:ext cx="5419725" cy="25336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720197"/>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r>
              <a:rPr lang="en-US" altLang="zh-CN" dirty="0" smtClean="0">
                <a:latin typeface="华文细黑" pitchFamily="2" charset="-122"/>
                <a:ea typeface="华文细黑" pitchFamily="2" charset="-122"/>
              </a:rPr>
              <a:t/>
            </a:r>
            <a:br>
              <a:rPr lang="en-US" altLang="zh-CN" dirty="0" smtClean="0">
                <a:latin typeface="华文细黑" pitchFamily="2" charset="-122"/>
                <a:ea typeface="华文细黑" pitchFamily="2" charset="-122"/>
              </a:rPr>
            </a:br>
            <a:endParaRPr lang="zh-CN" altLang="en-US" dirty="0"/>
          </a:p>
        </p:txBody>
      </p:sp>
      <p:sp>
        <p:nvSpPr>
          <p:cNvPr id="3" name="文本占位符 2"/>
          <p:cNvSpPr>
            <a:spLocks noGrp="1"/>
          </p:cNvSpPr>
          <p:nvPr>
            <p:ph type="body" sz="quarter" idx="10"/>
          </p:nvPr>
        </p:nvSpPr>
        <p:spPr>
          <a:xfrm>
            <a:off x="381000" y="736600"/>
            <a:ext cx="8382000" cy="2885814"/>
          </a:xfrm>
        </p:spPr>
        <p:txBody>
          <a:bodyPr/>
          <a:lstStyle/>
          <a:p>
            <a:r>
              <a:rPr lang="en-US" altLang="zh-CN" sz="2400" dirty="0" smtClean="0">
                <a:latin typeface="华文细黑" pitchFamily="2" charset="-122"/>
                <a:ea typeface="华文细黑" pitchFamily="2" charset="-122"/>
              </a:rPr>
              <a:t>BOM</a:t>
            </a:r>
            <a:r>
              <a:rPr lang="zh-CN" altLang="en-US" sz="2400" dirty="0" smtClean="0">
                <a:latin typeface="华文细黑" pitchFamily="2" charset="-122"/>
                <a:ea typeface="华文细黑" pitchFamily="2" charset="-122"/>
              </a:rPr>
              <a:t>商品物料表中的标准成本：</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新增</a:t>
            </a:r>
            <a:r>
              <a:rPr lang="en-US" altLang="zh-CN" sz="2400" dirty="0" smtClean="0">
                <a:latin typeface="华文细黑" pitchFamily="2" charset="-122"/>
                <a:ea typeface="华文细黑" pitchFamily="2" charset="-122"/>
              </a:rPr>
              <a:t>BOM</a:t>
            </a:r>
            <a:r>
              <a:rPr lang="zh-CN" altLang="en-US" sz="2400" dirty="0" smtClean="0">
                <a:latin typeface="华文细黑" pitchFamily="2" charset="-122"/>
                <a:ea typeface="华文细黑" pitchFamily="2" charset="-122"/>
              </a:rPr>
              <a:t>表时，子件中的标准成本取值条件也是依据调整货品标准成本中的调整日期、货品及库位作判断取值，也可手动进行修改。</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表身子件的成本之和，为表头成品的标准材料成本。</a:t>
            </a:r>
            <a:endParaRPr lang="en-US" altLang="zh-CN" sz="2400" dirty="0" smtClean="0">
              <a:latin typeface="华文细黑" pitchFamily="2" charset="-122"/>
              <a:ea typeface="华文细黑" pitchFamily="2" charset="-122"/>
            </a:endParaRPr>
          </a:p>
          <a:p>
            <a:pPr>
              <a:buNone/>
            </a:pPr>
            <a:r>
              <a:rPr lang="zh-CN" altLang="en-US" dirty="0" smtClean="0"/>
              <a:t/>
            </a:r>
            <a:br>
              <a:rPr lang="zh-CN" altLang="en-US" dirty="0" smtClean="0"/>
            </a:br>
            <a:r>
              <a:rPr lang="zh-CN" altLang="en-US" dirty="0" smtClean="0"/>
              <a:t> </a:t>
            </a:r>
            <a:br>
              <a:rPr lang="zh-CN" altLang="en-US" dirty="0" smtClean="0"/>
            </a:br>
            <a:endParaRPr lang="zh-CN" altLang="en-US" dirty="0"/>
          </a:p>
        </p:txBody>
      </p:sp>
      <p:pic>
        <p:nvPicPr>
          <p:cNvPr id="10242" name="Picture 2"/>
          <p:cNvPicPr>
            <a:picLocks noChangeAspect="1" noChangeArrowheads="1"/>
          </p:cNvPicPr>
          <p:nvPr/>
        </p:nvPicPr>
        <p:blipFill>
          <a:blip r:embed="rId2"/>
          <a:srcRect/>
          <a:stretch>
            <a:fillRect/>
          </a:stretch>
        </p:blipFill>
        <p:spPr bwMode="auto">
          <a:xfrm>
            <a:off x="374650" y="2897188"/>
            <a:ext cx="8267700" cy="34004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787400"/>
            <a:ext cx="8763000" cy="2835014"/>
          </a:xfrm>
        </p:spPr>
        <p:txBody>
          <a:bodyPr/>
          <a:lstStyle/>
          <a:p>
            <a:r>
              <a:rPr lang="zh-CN" altLang="en-US" sz="2000" dirty="0" smtClean="0">
                <a:latin typeface="华文细黑" pitchFamily="2" charset="-122"/>
                <a:ea typeface="华文细黑" pitchFamily="2" charset="-122"/>
              </a:rPr>
              <a:t>表身子件成品、半成品标准成本的取值：</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如果下层节点栏位有值，即存在</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表时，标准成本取其</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配方表表头的生产成本的。由于</a:t>
            </a:r>
            <a:r>
              <a:rPr lang="en-US" altLang="zh-CN" sz="2000" dirty="0" smtClean="0">
                <a:latin typeface="华文细黑" pitchFamily="2" charset="-122"/>
                <a:ea typeface="华文细黑" pitchFamily="2" charset="-122"/>
              </a:rPr>
              <a:t>C</a:t>
            </a:r>
            <a:r>
              <a:rPr lang="zh-CN" altLang="en-US" sz="2000" dirty="0" smtClean="0">
                <a:latin typeface="华文细黑" pitchFamily="2" charset="-122"/>
                <a:ea typeface="华文细黑" pitchFamily="2" charset="-122"/>
              </a:rPr>
              <a:t>有设置</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表，而其</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表无生产成本，所以标准成本是为空。如无下层节点，则至调整货品标准成本中取值的。</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只要有一个配方的子件发生改变，或者某个子件、半成品的标准成本发生了改变，均需要做单据标准成本重整。重整</a:t>
            </a:r>
            <a:r>
              <a:rPr lang="en-US" altLang="zh-CN" sz="2000" dirty="0" smtClean="0">
                <a:latin typeface="华文细黑" pitchFamily="2" charset="-122"/>
                <a:ea typeface="华文细黑" pitchFamily="2" charset="-122"/>
              </a:rPr>
              <a:t>BOM</a:t>
            </a:r>
            <a:r>
              <a:rPr lang="zh-CN" altLang="en-US" sz="2000" smtClean="0">
                <a:latin typeface="华文细黑" pitchFamily="2" charset="-122"/>
                <a:ea typeface="华文细黑" pitchFamily="2" charset="-122"/>
              </a:rPr>
              <a:t>物料配表的标准成本。</a:t>
            </a:r>
            <a:endParaRPr lang="en-US" altLang="zh-CN" sz="2000" dirty="0" smtClean="0">
              <a:latin typeface="华文细黑" pitchFamily="2" charset="-122"/>
              <a:ea typeface="华文细黑" pitchFamily="2" charset="-122"/>
            </a:endParaRPr>
          </a:p>
          <a:p>
            <a:endParaRPr lang="en-US" altLang="zh-CN" sz="2400" dirty="0" smtClean="0">
              <a:latin typeface="华文细黑" pitchFamily="2" charset="-122"/>
              <a:ea typeface="华文细黑" pitchFamily="2" charset="-122"/>
            </a:endParaRPr>
          </a:p>
          <a:p>
            <a:endParaRPr lang="zh-CN" altLang="en-US" dirty="0"/>
          </a:p>
        </p:txBody>
      </p:sp>
      <p:pic>
        <p:nvPicPr>
          <p:cNvPr id="3075" name="Picture 3"/>
          <p:cNvPicPr>
            <a:picLocks noChangeAspect="1" noChangeArrowheads="1"/>
          </p:cNvPicPr>
          <p:nvPr/>
        </p:nvPicPr>
        <p:blipFill>
          <a:blip r:embed="rId2"/>
          <a:srcRect/>
          <a:stretch>
            <a:fillRect/>
          </a:stretch>
        </p:blipFill>
        <p:spPr bwMode="auto">
          <a:xfrm>
            <a:off x="0" y="2790825"/>
            <a:ext cx="6191250" cy="2952750"/>
          </a:xfrm>
          <a:prstGeom prst="rect">
            <a:avLst/>
          </a:prstGeom>
          <a:noFill/>
          <a:ln w="9525">
            <a:noFill/>
            <a:miter lim="800000"/>
            <a:headEnd/>
            <a:tailEnd/>
          </a:ln>
        </p:spPr>
      </p:pic>
      <p:pic>
        <p:nvPicPr>
          <p:cNvPr id="3076" name="Picture 4"/>
          <p:cNvPicPr>
            <a:picLocks noChangeAspect="1" noChangeArrowheads="1"/>
          </p:cNvPicPr>
          <p:nvPr/>
        </p:nvPicPr>
        <p:blipFill>
          <a:blip r:embed="rId3"/>
          <a:srcRect/>
          <a:stretch>
            <a:fillRect/>
          </a:stretch>
        </p:blipFill>
        <p:spPr bwMode="auto">
          <a:xfrm>
            <a:off x="2933700" y="3429000"/>
            <a:ext cx="6210300" cy="3429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749300"/>
            <a:ext cx="8382000" cy="2873114"/>
          </a:xfrm>
        </p:spPr>
        <p:txBody>
          <a:bodyPr/>
          <a:lstStyle/>
          <a:p>
            <a:r>
              <a:rPr lang="zh-CN" altLang="en-US" sz="2000" dirty="0" smtClean="0">
                <a:latin typeface="华文细黑" pitchFamily="2" charset="-122"/>
                <a:ea typeface="华文细黑" pitchFamily="2" charset="-122"/>
              </a:rPr>
              <a:t>制令单中标准成本取值</a:t>
            </a:r>
            <a:r>
              <a:rPr lang="zh-CN" altLang="en-US" sz="2000" b="1" dirty="0" smtClean="0">
                <a:latin typeface="华文细黑" pitchFamily="2" charset="-122"/>
                <a:ea typeface="华文细黑" pitchFamily="2" charset="-122"/>
              </a:rPr>
              <a:t>：</a:t>
            </a:r>
            <a:endParaRPr lang="en-US" altLang="zh-CN" sz="2000" b="1"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表身子件的标准成本，默认会带出</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配方表中的标准成本，如</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配方中没有设置标准成本，则会取调整货品标准成本中设置的标准成本值。</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在</a:t>
            </a:r>
            <a:r>
              <a:rPr lang="en-US" altLang="zh-CN" sz="2000" dirty="0" smtClean="0">
                <a:latin typeface="华文细黑" pitchFamily="2" charset="-122"/>
                <a:ea typeface="华文细黑" pitchFamily="2" charset="-122"/>
              </a:rPr>
              <a:t>A</a:t>
            </a:r>
            <a:r>
              <a:rPr lang="zh-CN" altLang="en-US" sz="2000" dirty="0" smtClean="0">
                <a:latin typeface="华文细黑" pitchFamily="2" charset="-122"/>
                <a:ea typeface="华文细黑" pitchFamily="2" charset="-122"/>
              </a:rPr>
              <a:t>物流的</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配方表中，子件半成品</a:t>
            </a:r>
            <a:r>
              <a:rPr lang="en-US" altLang="zh-CN" sz="2000" dirty="0" smtClean="0">
                <a:latin typeface="华文细黑" pitchFamily="2" charset="-122"/>
                <a:ea typeface="华文细黑" pitchFamily="2" charset="-122"/>
              </a:rPr>
              <a:t>C</a:t>
            </a:r>
            <a:r>
              <a:rPr lang="zh-CN" altLang="en-US" sz="2000" dirty="0" smtClean="0">
                <a:latin typeface="华文细黑" pitchFamily="2" charset="-122"/>
                <a:ea typeface="华文细黑" pitchFamily="2" charset="-122"/>
              </a:rPr>
              <a:t>无成本，</a:t>
            </a:r>
            <a:r>
              <a:rPr lang="en-US" altLang="zh-CN" sz="2000" dirty="0" smtClean="0">
                <a:latin typeface="华文细黑" pitchFamily="2" charset="-122"/>
                <a:ea typeface="华文细黑" pitchFamily="2" charset="-122"/>
              </a:rPr>
              <a:t>A001</a:t>
            </a:r>
            <a:r>
              <a:rPr lang="zh-CN" altLang="en-US" sz="2000" dirty="0" smtClean="0">
                <a:latin typeface="华文细黑" pitchFamily="2" charset="-122"/>
                <a:ea typeface="华文细黑" pitchFamily="2" charset="-122"/>
              </a:rPr>
              <a:t>手工输入的单位成本是</a:t>
            </a:r>
            <a:r>
              <a:rPr lang="en-US" altLang="zh-CN" sz="2000" dirty="0" smtClean="0">
                <a:latin typeface="华文细黑" pitchFamily="2" charset="-122"/>
                <a:ea typeface="华文细黑" pitchFamily="2" charset="-122"/>
              </a:rPr>
              <a:t>16。</a:t>
            </a:r>
          </a:p>
          <a:p>
            <a:endParaRPr lang="zh-CN" altLang="en-US" sz="2400" dirty="0"/>
          </a:p>
        </p:txBody>
      </p:sp>
      <p:pic>
        <p:nvPicPr>
          <p:cNvPr id="1026" name="Picture 2"/>
          <p:cNvPicPr>
            <a:picLocks noChangeAspect="1" noChangeArrowheads="1"/>
          </p:cNvPicPr>
          <p:nvPr/>
        </p:nvPicPr>
        <p:blipFill>
          <a:blip r:embed="rId2"/>
          <a:srcRect/>
          <a:stretch>
            <a:fillRect/>
          </a:stretch>
        </p:blipFill>
        <p:spPr bwMode="auto">
          <a:xfrm>
            <a:off x="368300" y="2693988"/>
            <a:ext cx="6524625" cy="34766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13" y="2298700"/>
            <a:ext cx="7772400" cy="1069975"/>
          </a:xfrm>
        </p:spPr>
        <p:txBody>
          <a:bodyPr rtlCol="0">
            <a:normAutofit/>
          </a:bodyPr>
          <a:lstStyle/>
          <a:p>
            <a:pPr fontAlgn="auto">
              <a:spcAft>
                <a:spcPts val="0"/>
              </a:spcAft>
              <a:defRPr/>
            </a:pPr>
            <a:r>
              <a:rPr altLang="zh-TW" sz="4800" dirty="0" err="1" smtClean="0">
                <a:latin typeface="华文细黑" pitchFamily="2" charset="-122"/>
                <a:ea typeface="华文细黑" pitchFamily="2" charset="-122"/>
              </a:rPr>
              <a:t>Sunlike</a:t>
            </a:r>
            <a:r>
              <a:rPr altLang="zh-TW" sz="4800" dirty="0" smtClean="0">
                <a:latin typeface="华文细黑" pitchFamily="2" charset="-122"/>
                <a:ea typeface="华文细黑" pitchFamily="2" charset="-122"/>
              </a:rPr>
              <a:t>  </a:t>
            </a:r>
            <a:r>
              <a:rPr altLang="zh-TW" sz="4800" dirty="0" err="1" smtClean="0">
                <a:latin typeface="华文细黑" pitchFamily="2" charset="-122"/>
                <a:ea typeface="华文细黑" pitchFamily="2" charset="-122"/>
              </a:rPr>
              <a:t>erp</a:t>
            </a:r>
            <a:r>
              <a:rPr altLang="zh-TW" sz="4800" dirty="0" smtClean="0">
                <a:latin typeface="华文细黑" pitchFamily="2" charset="-122"/>
                <a:ea typeface="华文细黑" pitchFamily="2" charset="-122"/>
              </a:rPr>
              <a:t> </a:t>
            </a:r>
            <a:r>
              <a:rPr lang="zh-CN" altLang="en-US" sz="4800" dirty="0" smtClean="0">
                <a:latin typeface="华文细黑" pitchFamily="2" charset="-122"/>
                <a:ea typeface="华文细黑" pitchFamily="2" charset="-122"/>
              </a:rPr>
              <a:t>标准成本</a:t>
            </a:r>
            <a:endParaRPr lang="zh-TW" altLang="en-US" sz="4800" b="0" dirty="0">
              <a:solidFill>
                <a:schemeClr val="accent4">
                  <a:lumMod val="60000"/>
                  <a:lumOff val="40000"/>
                </a:schemeClr>
              </a:solidFill>
              <a:latin typeface="华文细黑" pitchFamily="2" charset="-122"/>
              <a:ea typeface="华文细黑" pitchFamily="2" charset="-122"/>
            </a:endParaRPr>
          </a:p>
        </p:txBody>
      </p:sp>
    </p:spTree>
  </p:cSld>
  <p:clrMapOvr>
    <a:masterClrMapping/>
  </p:clrMapOvr>
  <p:transition advTm="679421">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762000"/>
            <a:ext cx="8534400" cy="2860414"/>
          </a:xfrm>
        </p:spPr>
        <p:txBody>
          <a:bodyPr/>
          <a:lstStyle/>
          <a:p>
            <a:r>
              <a:rPr lang="zh-CN" altLang="en-US" sz="2000" dirty="0" smtClean="0">
                <a:latin typeface="华文细黑" pitchFamily="2" charset="-122"/>
                <a:ea typeface="华文细黑" pitchFamily="2" charset="-122"/>
              </a:rPr>
              <a:t>输入</a:t>
            </a:r>
            <a:r>
              <a:rPr lang="en-US" altLang="zh-CN" sz="2000" dirty="0" smtClean="0">
                <a:latin typeface="华文细黑" pitchFamily="2" charset="-122"/>
                <a:ea typeface="华文细黑" pitchFamily="2" charset="-122"/>
              </a:rPr>
              <a:t>A</a:t>
            </a:r>
            <a:r>
              <a:rPr lang="zh-CN" altLang="en-US" sz="2000" dirty="0" smtClean="0">
                <a:latin typeface="华文细黑" pitchFamily="2" charset="-122"/>
                <a:ea typeface="华文细黑" pitchFamily="2" charset="-122"/>
              </a:rPr>
              <a:t>成品的制令单，展开配方时，自动将配方中设置的标准成本带入。</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由于配方表中</a:t>
            </a:r>
            <a:r>
              <a:rPr lang="en-US" altLang="zh-CN" sz="2000" dirty="0" smtClean="0">
                <a:latin typeface="华文细黑" pitchFamily="2" charset="-122"/>
                <a:ea typeface="华文细黑" pitchFamily="2" charset="-122"/>
              </a:rPr>
              <a:t>C</a:t>
            </a:r>
            <a:r>
              <a:rPr lang="zh-CN" altLang="en-US" sz="2000" dirty="0" smtClean="0">
                <a:latin typeface="华文细黑" pitchFamily="2" charset="-122"/>
                <a:ea typeface="华文细黑" pitchFamily="2" charset="-122"/>
              </a:rPr>
              <a:t>无成本，所以会取调整货品标准成本中设置的成本。</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成品</a:t>
            </a:r>
            <a:r>
              <a:rPr lang="en-US" altLang="zh-CN" sz="2000" dirty="0" smtClean="0">
                <a:latin typeface="华文细黑" pitchFamily="2" charset="-122"/>
                <a:ea typeface="华文细黑" pitchFamily="2" charset="-122"/>
              </a:rPr>
              <a:t>A</a:t>
            </a:r>
            <a:r>
              <a:rPr lang="zh-CN" altLang="en-US" sz="2000" dirty="0" smtClean="0">
                <a:latin typeface="华文细黑" pitchFamily="2" charset="-122"/>
                <a:ea typeface="华文细黑" pitchFamily="2" charset="-122"/>
              </a:rPr>
              <a:t>的</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物料表头的费用带到制令单表尾对应的费用栏位。子件的标准成本合计写入表尾的标准原料成本栏位。</a:t>
            </a:r>
            <a:endParaRPr lang="zh-CN" altLang="en-US" sz="2000" dirty="0">
              <a:latin typeface="华文细黑" pitchFamily="2" charset="-122"/>
              <a:ea typeface="华文细黑" pitchFamily="2" charset="-122"/>
            </a:endParaRPr>
          </a:p>
        </p:txBody>
      </p:sp>
      <p:pic>
        <p:nvPicPr>
          <p:cNvPr id="2051" name="Picture 3"/>
          <p:cNvPicPr>
            <a:picLocks noChangeAspect="1" noChangeArrowheads="1"/>
          </p:cNvPicPr>
          <p:nvPr/>
        </p:nvPicPr>
        <p:blipFill>
          <a:blip r:embed="rId2"/>
          <a:srcRect/>
          <a:stretch>
            <a:fillRect/>
          </a:stretch>
        </p:blipFill>
        <p:spPr bwMode="auto">
          <a:xfrm>
            <a:off x="361950" y="2349500"/>
            <a:ext cx="7581900" cy="4508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825500"/>
            <a:ext cx="8382000" cy="2796914"/>
          </a:xfrm>
        </p:spPr>
        <p:txBody>
          <a:bodyPr/>
          <a:lstStyle/>
          <a:p>
            <a:r>
              <a:rPr lang="zh-CN" altLang="en-US" sz="2400" dirty="0" smtClean="0">
                <a:latin typeface="华文细黑" pitchFamily="2" charset="-122"/>
                <a:ea typeface="华文细黑" pitchFamily="2" charset="-122"/>
              </a:rPr>
              <a:t>领退补料单标准成本取值：</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标准成本取值会直接从调整货品标准成本中依据调整日期、库位及货品抓取。若取不到，若有配方，再受营业人资料设定中单据标准成本取值控制，是否再取</a:t>
            </a:r>
            <a:r>
              <a:rPr lang="en-US" altLang="zh-CN" sz="2400" dirty="0" smtClean="0">
                <a:latin typeface="华文细黑" pitchFamily="2" charset="-122"/>
                <a:ea typeface="华文细黑" pitchFamily="2" charset="-122"/>
              </a:rPr>
              <a:t>BOM</a:t>
            </a:r>
            <a:r>
              <a:rPr lang="zh-CN" altLang="en-US" sz="2400" dirty="0" smtClean="0">
                <a:latin typeface="华文细黑" pitchFamily="2" charset="-122"/>
                <a:ea typeface="华文细黑" pitchFamily="2" charset="-122"/>
              </a:rPr>
              <a:t>配方中的值。</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以制令单</a:t>
            </a:r>
            <a:r>
              <a:rPr lang="en-US" altLang="zh-CN" sz="2400" dirty="0" smtClean="0">
                <a:latin typeface="华文细黑" pitchFamily="2" charset="-122"/>
                <a:ea typeface="华文细黑" pitchFamily="2" charset="-122"/>
              </a:rPr>
              <a:t>MO2B280001</a:t>
            </a:r>
            <a:r>
              <a:rPr lang="zh-CN" altLang="en-US" sz="2400" dirty="0" smtClean="0">
                <a:latin typeface="华文细黑" pitchFamily="2" charset="-122"/>
                <a:ea typeface="华文细黑" pitchFamily="2" charset="-122"/>
              </a:rPr>
              <a:t>登打一张领料单，单据中的标准成本不会从制令单中带出，而是取调整货品标准成本中所设置的标准成本。</a:t>
            </a:r>
            <a:endParaRPr lang="en-US" altLang="zh-CN" sz="2400" dirty="0" smtClean="0">
              <a:latin typeface="华文细黑" pitchFamily="2" charset="-122"/>
              <a:ea typeface="华文细黑" pitchFamily="2" charset="-122"/>
            </a:endParaRPr>
          </a:p>
          <a:p>
            <a:pPr>
              <a:buNone/>
            </a:pPr>
            <a:r>
              <a:rPr lang="zh-CN" altLang="en-US" dirty="0" smtClean="0"/>
              <a:t/>
            </a:r>
            <a:br>
              <a:rPr lang="zh-CN" altLang="en-US" dirty="0" smtClean="0"/>
            </a:br>
            <a:endParaRPr lang="zh-CN" altLang="en-US" dirty="0"/>
          </a:p>
        </p:txBody>
      </p:sp>
      <p:pic>
        <p:nvPicPr>
          <p:cNvPr id="4098" name="Picture 2"/>
          <p:cNvPicPr>
            <a:picLocks noChangeAspect="1" noChangeArrowheads="1"/>
          </p:cNvPicPr>
          <p:nvPr/>
        </p:nvPicPr>
        <p:blipFill>
          <a:blip r:embed="rId2"/>
          <a:srcRect/>
          <a:stretch>
            <a:fillRect/>
          </a:stretch>
        </p:blipFill>
        <p:spPr bwMode="auto">
          <a:xfrm>
            <a:off x="0" y="3743325"/>
            <a:ext cx="4648200" cy="2962275"/>
          </a:xfrm>
          <a:prstGeom prst="rect">
            <a:avLst/>
          </a:prstGeom>
          <a:noFill/>
          <a:ln w="9525">
            <a:noFill/>
            <a:miter lim="800000"/>
            <a:headEnd/>
            <a:tailEnd/>
          </a:ln>
        </p:spPr>
      </p:pic>
      <p:pic>
        <p:nvPicPr>
          <p:cNvPr id="4099" name="Picture 3"/>
          <p:cNvPicPr>
            <a:picLocks noChangeAspect="1" noChangeArrowheads="1"/>
          </p:cNvPicPr>
          <p:nvPr/>
        </p:nvPicPr>
        <p:blipFill>
          <a:blip r:embed="rId3"/>
          <a:srcRect/>
          <a:stretch>
            <a:fillRect/>
          </a:stretch>
        </p:blipFill>
        <p:spPr bwMode="auto">
          <a:xfrm>
            <a:off x="4584700" y="2946400"/>
            <a:ext cx="4559300" cy="3238500"/>
          </a:xfrm>
          <a:prstGeom prst="rect">
            <a:avLst/>
          </a:prstGeom>
          <a:noFill/>
          <a:ln w="9525">
            <a:noFill/>
            <a:miter lim="800000"/>
            <a:headEnd/>
            <a:tailEnd/>
          </a:ln>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749300"/>
            <a:ext cx="8382000" cy="2873114"/>
          </a:xfrm>
        </p:spPr>
        <p:txBody>
          <a:bodyPr/>
          <a:lstStyle/>
          <a:p>
            <a:r>
              <a:rPr lang="zh-CN" altLang="en-US" sz="2400" dirty="0" smtClean="0">
                <a:latin typeface="华文细黑" pitchFamily="2" charset="-122"/>
                <a:ea typeface="华文细黑" pitchFamily="2" charset="-122"/>
              </a:rPr>
              <a:t>缴库单标准成本取值</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是取其来源制令单的标准成本的。</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可通过缴库单明细表查看缴库单的标准成本。缴库单编辑画面上的是实际发生的费用及材料成本的。</a:t>
            </a:r>
            <a:endParaRPr lang="en-US" altLang="zh-CN" sz="2400" dirty="0" smtClean="0">
              <a:latin typeface="华文细黑" pitchFamily="2" charset="-122"/>
              <a:ea typeface="华文细黑" pitchFamily="2" charset="-122"/>
            </a:endParaRPr>
          </a:p>
          <a:p>
            <a:pPr>
              <a:buNone/>
            </a:pPr>
            <a:endParaRPr lang="en-US" altLang="zh-CN" sz="2400" dirty="0" smtClean="0">
              <a:latin typeface="华文细黑" pitchFamily="2" charset="-122"/>
              <a:ea typeface="华文细黑" pitchFamily="2" charset="-122"/>
            </a:endParaRPr>
          </a:p>
          <a:p>
            <a:endParaRPr lang="en-US" altLang="zh-CN" sz="2800" dirty="0" smtClean="0">
              <a:latin typeface="华文细黑" pitchFamily="2" charset="-122"/>
              <a:ea typeface="华文细黑" pitchFamily="2" charset="-122"/>
            </a:endParaRPr>
          </a:p>
          <a:p>
            <a:endParaRPr lang="zh-CN" altLang="en-US" dirty="0"/>
          </a:p>
        </p:txBody>
      </p:sp>
      <p:pic>
        <p:nvPicPr>
          <p:cNvPr id="6147" name="Picture 3"/>
          <p:cNvPicPr>
            <a:picLocks noChangeAspect="1" noChangeArrowheads="1"/>
          </p:cNvPicPr>
          <p:nvPr/>
        </p:nvPicPr>
        <p:blipFill>
          <a:blip r:embed="rId2"/>
          <a:srcRect/>
          <a:stretch>
            <a:fillRect/>
          </a:stretch>
        </p:blipFill>
        <p:spPr bwMode="auto">
          <a:xfrm>
            <a:off x="2428875" y="3476625"/>
            <a:ext cx="6715125" cy="3381375"/>
          </a:xfrm>
          <a:prstGeom prst="rect">
            <a:avLst/>
          </a:prstGeom>
          <a:noFill/>
          <a:ln w="9525">
            <a:noFill/>
            <a:miter lim="800000"/>
            <a:headEnd/>
            <a:tailEnd/>
          </a:ln>
        </p:spPr>
      </p:pic>
      <p:pic>
        <p:nvPicPr>
          <p:cNvPr id="6148" name="Picture 4"/>
          <p:cNvPicPr>
            <a:picLocks noChangeAspect="1" noChangeArrowheads="1"/>
          </p:cNvPicPr>
          <p:nvPr/>
        </p:nvPicPr>
        <p:blipFill>
          <a:blip r:embed="rId3"/>
          <a:srcRect/>
          <a:stretch>
            <a:fillRect/>
          </a:stretch>
        </p:blipFill>
        <p:spPr bwMode="auto">
          <a:xfrm>
            <a:off x="198438" y="2424113"/>
            <a:ext cx="7477125" cy="1095375"/>
          </a:xfrm>
          <a:prstGeom prst="rect">
            <a:avLst/>
          </a:prstGeom>
          <a:noFill/>
          <a:ln w="9525">
            <a:noFill/>
            <a:miter lim="800000"/>
            <a:headEnd/>
            <a:tailEnd/>
          </a:ln>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468312"/>
          </a:xfrm>
        </p:spPr>
        <p:txBody>
          <a:bodyPr/>
          <a:lstStyle/>
          <a:p>
            <a:r>
              <a:rPr lang="en-US" altLang="zh-CN" sz="2800" dirty="0" smtClean="0">
                <a:latin typeface="华文细黑" pitchFamily="2" charset="-122"/>
                <a:ea typeface="华文细黑" pitchFamily="2" charset="-122"/>
              </a:rPr>
              <a:t>MRP</a:t>
            </a:r>
            <a:r>
              <a:rPr lang="zh-CN" altLang="en-US" sz="2800" dirty="0" smtClean="0">
                <a:latin typeface="华文细黑" pitchFamily="2" charset="-122"/>
                <a:ea typeface="华文细黑" pitchFamily="2" charset="-122"/>
              </a:rPr>
              <a:t>单据标准成本取值</a:t>
            </a:r>
            <a:endParaRPr lang="zh-CN" altLang="en-US" sz="2800" dirty="0"/>
          </a:p>
        </p:txBody>
      </p:sp>
      <p:sp>
        <p:nvSpPr>
          <p:cNvPr id="3" name="文本占位符 2"/>
          <p:cNvSpPr>
            <a:spLocks noGrp="1"/>
          </p:cNvSpPr>
          <p:nvPr>
            <p:ph type="body" sz="quarter" idx="10"/>
          </p:nvPr>
        </p:nvSpPr>
        <p:spPr>
          <a:xfrm>
            <a:off x="381000" y="901700"/>
            <a:ext cx="8382000" cy="2720714"/>
          </a:xfrm>
        </p:spPr>
        <p:txBody>
          <a:bodyPr/>
          <a:lstStyle/>
          <a:p>
            <a:r>
              <a:rPr lang="zh-CN" altLang="en-US" sz="2800" dirty="0" smtClean="0">
                <a:latin typeface="华文细黑" pitchFamily="2" charset="-122"/>
                <a:ea typeface="华文细黑" pitchFamily="2" charset="-122"/>
              </a:rPr>
              <a:t>组合生产、切割分装单表身子件的标准成本取值与领退补料单的标准成本取值相同。</a:t>
            </a:r>
            <a:endParaRPr lang="en-US" altLang="zh-CN" sz="2800" dirty="0" smtClean="0">
              <a:latin typeface="华文细黑" pitchFamily="2" charset="-122"/>
              <a:ea typeface="华文细黑" pitchFamily="2" charset="-122"/>
            </a:endParaRPr>
          </a:p>
          <a:p>
            <a:endParaRPr lang="en-US" altLang="zh-CN" dirty="0" smtClean="0"/>
          </a:p>
          <a:p>
            <a:endParaRPr lang="zh-CN" altLang="en-US" dirty="0"/>
          </a:p>
        </p:txBody>
      </p:sp>
      <p:pic>
        <p:nvPicPr>
          <p:cNvPr id="5122" name="Picture 2"/>
          <p:cNvPicPr>
            <a:picLocks noChangeAspect="1" noChangeArrowheads="1"/>
          </p:cNvPicPr>
          <p:nvPr/>
        </p:nvPicPr>
        <p:blipFill>
          <a:blip r:embed="rId2"/>
          <a:srcRect/>
          <a:stretch>
            <a:fillRect/>
          </a:stretch>
        </p:blipFill>
        <p:spPr bwMode="auto">
          <a:xfrm>
            <a:off x="719138" y="2262188"/>
            <a:ext cx="5953125" cy="3629025"/>
          </a:xfrm>
          <a:prstGeom prst="rect">
            <a:avLst/>
          </a:prstGeom>
          <a:noFill/>
          <a:ln w="9525">
            <a:noFill/>
            <a:miter lim="800000"/>
            <a:headEnd/>
            <a:tailEnd/>
          </a:ln>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571500"/>
            <a:ext cx="8382000" cy="3050914"/>
          </a:xfrm>
        </p:spPr>
        <p:txBody>
          <a:bodyPr/>
          <a:lstStyle/>
          <a:p>
            <a:r>
              <a:rPr lang="zh-CN" altLang="en-US" sz="2400" dirty="0" smtClean="0">
                <a:latin typeface="华文细黑" pitchFamily="2" charset="-122"/>
                <a:ea typeface="华文细黑" pitchFamily="2" charset="-122"/>
              </a:rPr>
              <a:t>单据中成品</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半成品的标准成本取值是受营业人资料成本页面中的单据标准成本取值选项控制的</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选择取货品标准成本</a:t>
            </a:r>
            <a:r>
              <a:rPr lang="en-US" altLang="zh-CN" sz="2400" dirty="0" smtClean="0">
                <a:latin typeface="华文细黑" pitchFamily="2" charset="-122"/>
                <a:ea typeface="华文细黑" pitchFamily="2" charset="-122"/>
              </a:rPr>
              <a:t>-&gt;BOM</a:t>
            </a:r>
            <a:r>
              <a:rPr lang="zh-CN" altLang="en-US" sz="2400" dirty="0" smtClean="0">
                <a:latin typeface="华文细黑" pitchFamily="2" charset="-122"/>
                <a:ea typeface="华文细黑" pitchFamily="2" charset="-122"/>
              </a:rPr>
              <a:t>生产成本时，是优先取调整货品标准成本中的标准成本，若取不到，如果配方号栏位有值，则据配方号到</a:t>
            </a:r>
            <a:r>
              <a:rPr lang="en-US" altLang="zh-CN" sz="2400" dirty="0" smtClean="0">
                <a:latin typeface="华文细黑" pitchFamily="2" charset="-122"/>
                <a:ea typeface="华文细黑" pitchFamily="2" charset="-122"/>
              </a:rPr>
              <a:t>BOM</a:t>
            </a:r>
            <a:r>
              <a:rPr lang="zh-CN" altLang="en-US" sz="2400" dirty="0" smtClean="0">
                <a:latin typeface="华文细黑" pitchFamily="2" charset="-122"/>
                <a:ea typeface="华文细黑" pitchFamily="2" charset="-122"/>
              </a:rPr>
              <a:t>中取对应配方的标准成本。</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选择取货品标准成本时，在取调整货品标准成本中的标准成本时，若取不到，也不在取值。</a:t>
            </a:r>
            <a:endParaRPr lang="en-US" altLang="zh-CN" sz="2400" dirty="0" smtClean="0">
              <a:latin typeface="华文细黑" pitchFamily="2" charset="-122"/>
              <a:ea typeface="华文细黑" pitchFamily="2" charset="-122"/>
            </a:endParaRPr>
          </a:p>
          <a:p>
            <a:endParaRPr lang="zh-CN" altLang="en-US" sz="2400" dirty="0">
              <a:latin typeface="华文细黑" pitchFamily="2" charset="-122"/>
              <a:ea typeface="华文细黑" pitchFamily="2" charset="-122"/>
            </a:endParaRPr>
          </a:p>
        </p:txBody>
      </p:sp>
      <p:pic>
        <p:nvPicPr>
          <p:cNvPr id="7170" name="Picture 2"/>
          <p:cNvPicPr>
            <a:picLocks noChangeAspect="1" noChangeArrowheads="1"/>
          </p:cNvPicPr>
          <p:nvPr/>
        </p:nvPicPr>
        <p:blipFill>
          <a:blip r:embed="rId2"/>
          <a:srcRect/>
          <a:stretch>
            <a:fillRect/>
          </a:stretch>
        </p:blipFill>
        <p:spPr bwMode="auto">
          <a:xfrm>
            <a:off x="319088" y="3433763"/>
            <a:ext cx="5610225" cy="2733675"/>
          </a:xfrm>
          <a:prstGeom prst="rect">
            <a:avLst/>
          </a:prstGeom>
          <a:noFill/>
          <a:ln w="9525">
            <a:noFill/>
            <a:miter lim="800000"/>
            <a:headEnd/>
            <a:tailEnd/>
          </a:ln>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635000"/>
            <a:ext cx="8382000" cy="2987414"/>
          </a:xfrm>
        </p:spPr>
        <p:txBody>
          <a:bodyPr/>
          <a:lstStyle/>
          <a:p>
            <a:r>
              <a:rPr lang="zh-CN" altLang="en-US" sz="1800" dirty="0" smtClean="0">
                <a:latin typeface="华文细黑" pitchFamily="2" charset="-122"/>
                <a:ea typeface="华文细黑" pitchFamily="2" charset="-122"/>
              </a:rPr>
              <a:t>标准成本对成本计算的影响</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成本计算时针对单据中的标准成本栏位不会进行回写处理。均是直接取单据中的标准成本写入货品的月末结存档。</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成本计算时，针对有些单据，在取不到成本时，会取对应单据中的标准成本栏位写入成本栏位的。这些单据包括无来源销货退回单、变动成本库存调整单（调增）、退料单。</a:t>
            </a:r>
            <a:endParaRPr lang="en-US" altLang="zh-CN" sz="1800" dirty="0" smtClean="0">
              <a:latin typeface="华文细黑" pitchFamily="2" charset="-122"/>
              <a:ea typeface="华文细黑" pitchFamily="2" charset="-122"/>
            </a:endParaRPr>
          </a:p>
          <a:p>
            <a:r>
              <a:rPr lang="zh-CN" altLang="en-US" sz="1800" dirty="0" smtClean="0">
                <a:latin typeface="华文细黑" pitchFamily="2" charset="-122"/>
                <a:ea typeface="华文细黑" pitchFamily="2" charset="-122"/>
              </a:rPr>
              <a:t>如销货退回</a:t>
            </a:r>
            <a:r>
              <a:rPr lang="en-US" altLang="zh-CN" sz="1800" dirty="0" smtClean="0">
                <a:latin typeface="华文细黑" pitchFamily="2" charset="-122"/>
                <a:ea typeface="华文细黑" pitchFamily="2" charset="-122"/>
              </a:rPr>
              <a:t>D</a:t>
            </a:r>
            <a:r>
              <a:rPr lang="zh-CN" altLang="en-US" sz="1800" dirty="0" smtClean="0">
                <a:latin typeface="华文细黑" pitchFamily="2" charset="-122"/>
                <a:ea typeface="华文细黑" pitchFamily="2" charset="-122"/>
              </a:rPr>
              <a:t>货品，没有期初库存，也没有进项记录，进项月加权计算平均单位成本为</a:t>
            </a:r>
            <a:r>
              <a:rPr lang="en-US" altLang="zh-CN" sz="1800" dirty="0" smtClean="0">
                <a:latin typeface="华文细黑" pitchFamily="2" charset="-122"/>
                <a:ea typeface="华文细黑" pitchFamily="2" charset="-122"/>
              </a:rPr>
              <a:t>0，</a:t>
            </a:r>
            <a:r>
              <a:rPr lang="zh-CN" altLang="en-US" sz="1800" dirty="0" smtClean="0">
                <a:latin typeface="华文细黑" pitchFamily="2" charset="-122"/>
                <a:ea typeface="华文细黑" pitchFamily="2" charset="-122"/>
              </a:rPr>
              <a:t>所以回写销货退回单的成本为</a:t>
            </a:r>
            <a:r>
              <a:rPr lang="en-US" altLang="zh-CN" sz="1800" dirty="0" smtClean="0">
                <a:latin typeface="华文细黑" pitchFamily="2" charset="-122"/>
                <a:ea typeface="华文细黑" pitchFamily="2" charset="-122"/>
              </a:rPr>
              <a:t>0。</a:t>
            </a:r>
            <a:r>
              <a:rPr lang="zh-CN" altLang="en-US" sz="1800" dirty="0" smtClean="0">
                <a:latin typeface="华文细黑" pitchFamily="2" charset="-122"/>
                <a:ea typeface="华文细黑" pitchFamily="2" charset="-122"/>
              </a:rPr>
              <a:t>这时，销货退回的成本就会取销货退回单表身的标准成本写入成本栏位的。</a:t>
            </a:r>
            <a:endParaRPr lang="en-US" altLang="zh-CN" sz="1800" dirty="0" smtClean="0">
              <a:latin typeface="华文细黑" pitchFamily="2" charset="-122"/>
              <a:ea typeface="华文细黑" pitchFamily="2" charset="-122"/>
            </a:endParaRPr>
          </a:p>
          <a:p>
            <a:endParaRPr lang="zh-CN" altLang="en-US" sz="20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1562100" y="4552950"/>
            <a:ext cx="7581900" cy="2305050"/>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254000" y="3111500"/>
            <a:ext cx="8458200" cy="1676400"/>
          </a:xfrm>
          <a:prstGeom prst="rect">
            <a:avLst/>
          </a:prstGeom>
          <a:noFill/>
          <a:ln w="9525">
            <a:noFill/>
            <a:miter lim="800000"/>
            <a:headEnd/>
            <a:tailEnd/>
          </a:ln>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74700"/>
            <a:ext cx="8432800" cy="2847714"/>
          </a:xfrm>
        </p:spPr>
        <p:txBody>
          <a:bodyPr/>
          <a:lstStyle/>
          <a:p>
            <a:r>
              <a:rPr lang="zh-CN" altLang="en-US" sz="2400" dirty="0" smtClean="0">
                <a:latin typeface="华文细黑" pitchFamily="2" charset="-122"/>
                <a:ea typeface="华文细黑" pitchFamily="2" charset="-122"/>
              </a:rPr>
              <a:t>无来源销货退回单、变动成本库存调整单（调增）、退料单在成本计算时，成本栏位取不到值时是否取标准成本，成本计算（新）中是有属性控制的。</a:t>
            </a:r>
            <a:endParaRPr lang="zh-CN" altLang="en-US" sz="2400" dirty="0"/>
          </a:p>
        </p:txBody>
      </p:sp>
      <p:pic>
        <p:nvPicPr>
          <p:cNvPr id="2050" name="Picture 2"/>
          <p:cNvPicPr>
            <a:picLocks noChangeAspect="1" noChangeArrowheads="1"/>
          </p:cNvPicPr>
          <p:nvPr/>
        </p:nvPicPr>
        <p:blipFill>
          <a:blip r:embed="rId2"/>
          <a:srcRect/>
          <a:stretch>
            <a:fillRect/>
          </a:stretch>
        </p:blipFill>
        <p:spPr bwMode="auto">
          <a:xfrm>
            <a:off x="203201" y="2028825"/>
            <a:ext cx="8940799" cy="4629150"/>
          </a:xfrm>
          <a:prstGeom prst="rect">
            <a:avLst/>
          </a:prstGeom>
          <a:noFill/>
          <a:ln w="9525">
            <a:noFill/>
            <a:miter lim="800000"/>
            <a:headEnd/>
            <a:tailEnd/>
          </a:ln>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977900"/>
            <a:ext cx="8382000" cy="2644514"/>
          </a:xfrm>
        </p:spPr>
        <p:txBody>
          <a:bodyPr/>
          <a:lstStyle/>
          <a:p>
            <a:r>
              <a:rPr lang="zh-CN" altLang="en-US" sz="2800" dirty="0" smtClean="0">
                <a:latin typeface="华文细黑" pitchFamily="2" charset="-122"/>
                <a:ea typeface="华文细黑" pitchFamily="2" charset="-122"/>
              </a:rPr>
              <a:t>在非成本计算（新）的成本计算，即没有属性控制的成本计算中，默认是先取</a:t>
            </a:r>
            <a:r>
              <a:rPr lang="en-US" altLang="zh-CN" sz="2800" dirty="0" smtClean="0">
                <a:latin typeface="华文细黑" pitchFamily="2" charset="-122"/>
                <a:ea typeface="华文细黑" pitchFamily="2" charset="-122"/>
              </a:rPr>
              <a:t>1、</a:t>
            </a:r>
            <a:r>
              <a:rPr lang="zh-CN" altLang="en-US" sz="2800" dirty="0" smtClean="0">
                <a:latin typeface="华文细黑" pitchFamily="2" charset="-122"/>
                <a:ea typeface="华文细黑" pitchFamily="2" charset="-122"/>
              </a:rPr>
              <a:t>最新单位成本；</a:t>
            </a:r>
            <a:r>
              <a:rPr lang="en-US" altLang="zh-CN" sz="2800" dirty="0" smtClean="0">
                <a:latin typeface="华文细黑" pitchFamily="2" charset="-122"/>
                <a:ea typeface="华文细黑" pitchFamily="2" charset="-122"/>
              </a:rPr>
              <a:t>2、</a:t>
            </a:r>
            <a:r>
              <a:rPr lang="zh-CN" altLang="en-US" sz="2800" dirty="0" smtClean="0">
                <a:latin typeface="华文细黑" pitchFamily="2" charset="-122"/>
                <a:ea typeface="华文细黑" pitchFamily="2" charset="-122"/>
              </a:rPr>
              <a:t>最近入库成本；</a:t>
            </a:r>
            <a:r>
              <a:rPr lang="en-US" altLang="zh-CN" sz="2800" dirty="0" smtClean="0">
                <a:latin typeface="华文细黑" pitchFamily="2" charset="-122"/>
                <a:ea typeface="华文细黑" pitchFamily="2" charset="-122"/>
              </a:rPr>
              <a:t>3、</a:t>
            </a:r>
            <a:r>
              <a:rPr lang="zh-CN" altLang="en-US" sz="2800" dirty="0" smtClean="0">
                <a:latin typeface="华文细黑" pitchFamily="2" charset="-122"/>
                <a:ea typeface="华文细黑" pitchFamily="2" charset="-122"/>
              </a:rPr>
              <a:t>标准成本；</a:t>
            </a:r>
            <a:r>
              <a:rPr lang="en-US" altLang="zh-CN" sz="2800" dirty="0" smtClean="0">
                <a:latin typeface="华文细黑" pitchFamily="2" charset="-122"/>
                <a:ea typeface="华文细黑" pitchFamily="2" charset="-122"/>
              </a:rPr>
              <a:t>4、</a:t>
            </a:r>
            <a:r>
              <a:rPr lang="zh-CN" altLang="en-US" sz="2800" dirty="0" smtClean="0">
                <a:latin typeface="华文细黑" pitchFamily="2" charset="-122"/>
                <a:ea typeface="华文细黑" pitchFamily="2" charset="-122"/>
              </a:rPr>
              <a:t>零值的先后次序依次取值的，直到成本栏位取到值。</a:t>
            </a:r>
            <a:endParaRPr lang="en-US" altLang="zh-CN" sz="2800" dirty="0" smtClean="0">
              <a:latin typeface="华文细黑" pitchFamily="2" charset="-122"/>
              <a:ea typeface="华文细黑" pitchFamily="2" charset="-122"/>
            </a:endParaRPr>
          </a:p>
          <a:p>
            <a:endParaRPr lang="zh-CN" altLang="en-US" sz="2800" dirty="0">
              <a:latin typeface="华文细黑" pitchFamily="2" charset="-122"/>
              <a:ea typeface="华文细黑" pitchFamily="2" charset="-122"/>
            </a:endParaRPr>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11200"/>
            <a:ext cx="8382000" cy="2911214"/>
          </a:xfrm>
        </p:spPr>
        <p:txBody>
          <a:bodyPr/>
          <a:lstStyle/>
          <a:p>
            <a:r>
              <a:rPr lang="zh-CN" altLang="en-US" dirty="0" smtClean="0"/>
              <a:t>标准成本报表的查询</a:t>
            </a:r>
            <a:endParaRPr lang="en-US" altLang="zh-CN" dirty="0" smtClean="0"/>
          </a:p>
          <a:p>
            <a:r>
              <a:rPr lang="zh-CN" altLang="en-US" dirty="0" smtClean="0"/>
              <a:t>在所有涉及成本的报表，也均有提供标准成本栏位的。</a:t>
            </a:r>
            <a:endParaRPr lang="en-US" altLang="zh-CN" dirty="0" smtClean="0"/>
          </a:p>
          <a:p>
            <a:r>
              <a:rPr lang="zh-CN" altLang="en-US" dirty="0" smtClean="0"/>
              <a:t>如缴库单明细表表、统计表；存货明细帐、产销存统计表；在制品成本明细表等。</a:t>
            </a:r>
            <a:endParaRPr lang="en-US" altLang="zh-CN" dirty="0" smtClean="0"/>
          </a:p>
          <a:p>
            <a:endParaRPr lang="zh-CN" altLang="en-US" dirty="0"/>
          </a:p>
        </p:txBody>
      </p:sp>
      <p:pic>
        <p:nvPicPr>
          <p:cNvPr id="3074" name="Picture 2"/>
          <p:cNvPicPr>
            <a:picLocks noChangeAspect="1" noChangeArrowheads="1"/>
          </p:cNvPicPr>
          <p:nvPr/>
        </p:nvPicPr>
        <p:blipFill>
          <a:blip r:embed="rId2"/>
          <a:srcRect/>
          <a:stretch>
            <a:fillRect/>
          </a:stretch>
        </p:blipFill>
        <p:spPr bwMode="auto">
          <a:xfrm>
            <a:off x="209550" y="3133725"/>
            <a:ext cx="8934450" cy="3724275"/>
          </a:xfrm>
          <a:prstGeom prst="rect">
            <a:avLst/>
          </a:prstGeom>
          <a:noFill/>
          <a:ln w="9525">
            <a:noFill/>
            <a:miter lim="800000"/>
            <a:headEnd/>
            <a:tailEnd/>
          </a:ln>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720197"/>
          </a:xfrm>
        </p:spPr>
        <p:txBody>
          <a:bodyPr/>
          <a:lstStyle/>
          <a:p>
            <a:r>
              <a:rPr lang="zh-CN" altLang="en-US" sz="2800" dirty="0" smtClean="0">
                <a:latin typeface="华文细黑" pitchFamily="2" charset="-122"/>
                <a:ea typeface="华文细黑" pitchFamily="2" charset="-122"/>
              </a:rPr>
              <a:t>标准成本凭证的切制</a:t>
            </a:r>
            <a:r>
              <a:rPr lang="zh-CN" altLang="en-US" dirty="0" smtClean="0"/>
              <a:t/>
            </a:r>
            <a:br>
              <a:rPr lang="zh-CN" altLang="en-US" dirty="0" smtClean="0"/>
            </a:br>
            <a:endParaRPr lang="zh-CN" altLang="en-US" dirty="0"/>
          </a:p>
        </p:txBody>
      </p:sp>
      <p:sp>
        <p:nvSpPr>
          <p:cNvPr id="3" name="文本占位符 2"/>
          <p:cNvSpPr>
            <a:spLocks noGrp="1"/>
          </p:cNvSpPr>
          <p:nvPr>
            <p:ph type="body" sz="quarter" idx="10"/>
          </p:nvPr>
        </p:nvSpPr>
        <p:spPr>
          <a:xfrm>
            <a:off x="381000" y="660400"/>
            <a:ext cx="8255000" cy="2962014"/>
          </a:xfrm>
        </p:spPr>
        <p:txBody>
          <a:bodyPr/>
          <a:lstStyle/>
          <a:p>
            <a:r>
              <a:rPr lang="zh-CN" altLang="en-US" sz="2000" dirty="0" smtClean="0">
                <a:latin typeface="华文细黑" pitchFamily="2" charset="-122"/>
                <a:ea typeface="华文细黑" pitchFamily="2" charset="-122"/>
              </a:rPr>
              <a:t>在切凭证时，凭证中的金额是依实际成本切制还是依标准成本切制，在营业人资料设定中可以设定是否依标准成本切制凭证。</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此功能还需与货品代号设定的会计科目配合使用，需对货品资料中设置会计科目进项材料（标）、销项收入（标）。</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如果标准成本会计科目不输入时，则单据中是按实际成本切制的。</a:t>
            </a:r>
            <a:r>
              <a:rPr lang="zh-CN" altLang="en-US" dirty="0" smtClean="0"/>
              <a:t/>
            </a:r>
            <a:br>
              <a:rPr lang="zh-CN" altLang="en-US" dirty="0" smtClean="0"/>
            </a:br>
            <a:endParaRPr lang="zh-CN" altLang="en-US" dirty="0"/>
          </a:p>
        </p:txBody>
      </p:sp>
      <p:pic>
        <p:nvPicPr>
          <p:cNvPr id="4098" name="Picture 2"/>
          <p:cNvPicPr>
            <a:picLocks noChangeAspect="1" noChangeArrowheads="1"/>
          </p:cNvPicPr>
          <p:nvPr/>
        </p:nvPicPr>
        <p:blipFill>
          <a:blip r:embed="rId2"/>
          <a:srcRect/>
          <a:stretch>
            <a:fillRect/>
          </a:stretch>
        </p:blipFill>
        <p:spPr bwMode="auto">
          <a:xfrm>
            <a:off x="819150" y="2349500"/>
            <a:ext cx="5295900" cy="4152900"/>
          </a:xfrm>
          <a:prstGeom prst="rect">
            <a:avLst/>
          </a:prstGeom>
          <a:noFill/>
          <a:ln w="9525">
            <a:noFill/>
            <a:miter lim="800000"/>
            <a:headEnd/>
            <a:tailEnd/>
          </a:ln>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sz="quarter" idx="10"/>
          </p:nvPr>
        </p:nvSpPr>
        <p:spPr>
          <a:xfrm>
            <a:off x="203200" y="838200"/>
            <a:ext cx="8674100" cy="5143500"/>
          </a:xfrm>
        </p:spPr>
        <p:txBody>
          <a:bodyPr/>
          <a:lstStyle/>
          <a:p>
            <a:pPr>
              <a:defRPr/>
            </a:pPr>
            <a:r>
              <a:rPr lang="zh-CN" altLang="en-US" dirty="0" smtClean="0">
                <a:latin typeface="华文细黑" pitchFamily="2" charset="-122"/>
                <a:ea typeface="华文细黑" pitchFamily="2" charset="-122"/>
                <a:cs typeface="+mn-cs"/>
              </a:rPr>
              <a:t>标准成本的使用前提。</a:t>
            </a:r>
          </a:p>
          <a:p>
            <a:pPr>
              <a:defRPr/>
            </a:pPr>
            <a:r>
              <a:rPr lang="zh-CN" altLang="en-US" dirty="0" smtClean="0">
                <a:latin typeface="华文细黑" pitchFamily="2" charset="-122"/>
                <a:ea typeface="华文细黑" pitchFamily="2" charset="-122"/>
                <a:cs typeface="+mn-cs"/>
              </a:rPr>
              <a:t>标准成本的设置。</a:t>
            </a:r>
          </a:p>
          <a:p>
            <a:pPr>
              <a:defRPr/>
            </a:pPr>
            <a:r>
              <a:rPr lang="zh-CN" altLang="en-US" dirty="0" smtClean="0">
                <a:latin typeface="华文细黑" pitchFamily="2" charset="-122"/>
                <a:ea typeface="华文细黑" pitchFamily="2" charset="-122"/>
                <a:cs typeface="+mn-cs"/>
              </a:rPr>
              <a:t>标准成本单据的取值，包括进销存及</a:t>
            </a:r>
            <a:r>
              <a:rPr lang="en-US" altLang="zh-CN" dirty="0" smtClean="0">
                <a:latin typeface="华文细黑" pitchFamily="2" charset="-122"/>
                <a:ea typeface="华文细黑" pitchFamily="2" charset="-122"/>
                <a:cs typeface="+mn-cs"/>
              </a:rPr>
              <a:t>MRP</a:t>
            </a:r>
            <a:r>
              <a:rPr lang="zh-CN" altLang="en-US" dirty="0" smtClean="0">
                <a:latin typeface="华文细黑" pitchFamily="2" charset="-122"/>
                <a:ea typeface="华文细黑" pitchFamily="2" charset="-122"/>
                <a:cs typeface="+mn-cs"/>
              </a:rPr>
              <a:t>。</a:t>
            </a:r>
          </a:p>
          <a:p>
            <a:pPr>
              <a:defRPr/>
            </a:pPr>
            <a:r>
              <a:rPr lang="zh-CN" altLang="en-US" dirty="0" smtClean="0">
                <a:latin typeface="华文细黑" pitchFamily="2" charset="-122"/>
                <a:ea typeface="华文细黑" pitchFamily="2" charset="-122"/>
                <a:cs typeface="+mn-cs"/>
              </a:rPr>
              <a:t>标准成本对成本计算的影响。</a:t>
            </a:r>
          </a:p>
          <a:p>
            <a:pPr>
              <a:defRPr/>
            </a:pPr>
            <a:r>
              <a:rPr lang="zh-CN" altLang="en-US" dirty="0" smtClean="0">
                <a:latin typeface="华文细黑" pitchFamily="2" charset="-122"/>
                <a:ea typeface="华文细黑" pitchFamily="2" charset="-122"/>
                <a:cs typeface="+mn-cs"/>
              </a:rPr>
              <a:t>标准成本报表的查询。</a:t>
            </a:r>
          </a:p>
          <a:p>
            <a:pPr>
              <a:defRPr/>
            </a:pPr>
            <a:r>
              <a:rPr lang="zh-CN" altLang="en-US" dirty="0" smtClean="0">
                <a:latin typeface="华文细黑" pitchFamily="2" charset="-122"/>
                <a:ea typeface="华文细黑" pitchFamily="2" charset="-122"/>
                <a:cs typeface="+mn-cs"/>
              </a:rPr>
              <a:t>标准成本凭证的切制。</a:t>
            </a:r>
          </a:p>
          <a:p>
            <a:pPr>
              <a:defRPr/>
            </a:pPr>
            <a:r>
              <a:rPr lang="zh-CN" altLang="en-US" dirty="0" smtClean="0">
                <a:latin typeface="华文细黑" pitchFamily="2" charset="-122"/>
                <a:ea typeface="华文细黑" pitchFamily="2" charset="-122"/>
                <a:cs typeface="+mn-cs"/>
              </a:rPr>
              <a:t>标准成本的重整工具，单据标准成本重整。</a:t>
            </a:r>
            <a:endParaRPr lang="zh-CN" altLang="en-US" dirty="0">
              <a:latin typeface="华文细黑" pitchFamily="2" charset="-122"/>
              <a:ea typeface="华文细黑" pitchFamily="2" charset="-122"/>
              <a:cs typeface="+mn-cs"/>
            </a:endParaRPr>
          </a:p>
        </p:txBody>
      </p:sp>
      <p:sp>
        <p:nvSpPr>
          <p:cNvPr id="2" name="標題 1"/>
          <p:cNvSpPr>
            <a:spLocks noGrp="1"/>
          </p:cNvSpPr>
          <p:nvPr>
            <p:ph type="title"/>
          </p:nvPr>
        </p:nvSpPr>
        <p:spPr>
          <a:xfrm>
            <a:off x="215900" y="0"/>
            <a:ext cx="8382000" cy="553998"/>
          </a:xfrm>
        </p:spPr>
        <p:txBody>
          <a:bodyPr rtlCol="0"/>
          <a:lstStyle/>
          <a:p>
            <a:pPr>
              <a:defRPr/>
            </a:pPr>
            <a:endParaRPr lang="zh-TW" altLang="en-US" sz="4000"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文本占位符 2"/>
          <p:cNvSpPr>
            <a:spLocks noGrp="1"/>
          </p:cNvSpPr>
          <p:nvPr>
            <p:ph type="body" sz="quarter" idx="10"/>
          </p:nvPr>
        </p:nvSpPr>
        <p:spPr>
          <a:xfrm>
            <a:off x="381000" y="698500"/>
            <a:ext cx="8382000" cy="2923914"/>
          </a:xfrm>
        </p:spPr>
        <p:txBody>
          <a:bodyPr/>
          <a:lstStyle/>
          <a:p>
            <a:r>
              <a:rPr lang="zh-CN" altLang="en-US" sz="2000" dirty="0" smtClean="0">
                <a:latin typeface="华文细黑" pitchFamily="2" charset="-122"/>
                <a:ea typeface="华文细黑" pitchFamily="2" charset="-122"/>
              </a:rPr>
              <a:t>设置货品资料中标准成本会计科目</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以货品</a:t>
            </a:r>
            <a:r>
              <a:rPr lang="en-US" altLang="zh-CN" sz="2000" dirty="0" smtClean="0">
                <a:latin typeface="华文细黑" pitchFamily="2" charset="-122"/>
                <a:ea typeface="华文细黑" pitchFamily="2" charset="-122"/>
              </a:rPr>
              <a:t>B001</a:t>
            </a:r>
            <a:r>
              <a:rPr lang="zh-CN" altLang="en-US" sz="2000" dirty="0" smtClean="0">
                <a:latin typeface="华文细黑" pitchFamily="2" charset="-122"/>
                <a:ea typeface="华文细黑" pitchFamily="2" charset="-122"/>
              </a:rPr>
              <a:t>为例，设置其进项材料（标）、销项收入（标）的会计科目分别为</a:t>
            </a:r>
            <a:r>
              <a:rPr lang="en-US" altLang="zh-CN" sz="2000" dirty="0" smtClean="0">
                <a:latin typeface="华文细黑" pitchFamily="2" charset="-122"/>
                <a:ea typeface="华文细黑" pitchFamily="2" charset="-122"/>
              </a:rPr>
              <a:t>1201</a:t>
            </a:r>
            <a:r>
              <a:rPr lang="zh-CN" altLang="en-US" sz="2000" dirty="0" smtClean="0">
                <a:latin typeface="华文细黑" pitchFamily="2" charset="-122"/>
                <a:ea typeface="华文细黑" pitchFamily="2" charset="-122"/>
              </a:rPr>
              <a:t>物质采购、 </a:t>
            </a:r>
            <a:r>
              <a:rPr lang="en-US" altLang="zh-CN" sz="2000" dirty="0" smtClean="0">
                <a:latin typeface="华文细黑" pitchFamily="2" charset="-122"/>
                <a:ea typeface="华文细黑" pitchFamily="2" charset="-122"/>
              </a:rPr>
              <a:t>410101</a:t>
            </a:r>
            <a:r>
              <a:rPr lang="zh-CN" altLang="en-US" sz="2000" dirty="0" smtClean="0">
                <a:latin typeface="华文细黑" pitchFamily="2" charset="-122"/>
                <a:ea typeface="华文细黑" pitchFamily="2" charset="-122"/>
              </a:rPr>
              <a:t>基本生产成本。</a:t>
            </a:r>
            <a:endParaRPr lang="en-US" altLang="zh-CN" sz="2000" dirty="0" smtClean="0">
              <a:latin typeface="华文细黑" pitchFamily="2" charset="-122"/>
              <a:ea typeface="华文细黑" pitchFamily="2" charset="-122"/>
            </a:endParaRPr>
          </a:p>
          <a:p>
            <a:endParaRPr lang="zh-CN" altLang="en-US" dirty="0"/>
          </a:p>
        </p:txBody>
      </p:sp>
      <p:pic>
        <p:nvPicPr>
          <p:cNvPr id="1026" name="Picture 2"/>
          <p:cNvPicPr>
            <a:picLocks noChangeAspect="1" noChangeArrowheads="1"/>
          </p:cNvPicPr>
          <p:nvPr/>
        </p:nvPicPr>
        <p:blipFill>
          <a:blip r:embed="rId2"/>
          <a:srcRect/>
          <a:stretch>
            <a:fillRect/>
          </a:stretch>
        </p:blipFill>
        <p:spPr bwMode="auto">
          <a:xfrm>
            <a:off x="496888" y="1752600"/>
            <a:ext cx="6524625" cy="5105400"/>
          </a:xfrm>
          <a:prstGeom prst="rect">
            <a:avLst/>
          </a:prstGeom>
          <a:noFill/>
          <a:ln w="9525">
            <a:noFill/>
            <a:miter lim="800000"/>
            <a:headEnd/>
            <a:tailEnd/>
          </a:ln>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49300"/>
            <a:ext cx="8382000" cy="2873114"/>
          </a:xfrm>
        </p:spPr>
        <p:txBody>
          <a:bodyPr/>
          <a:lstStyle/>
          <a:p>
            <a:r>
              <a:rPr lang="zh-CN" altLang="en-US" sz="2400" dirty="0" smtClean="0">
                <a:latin typeface="华文细黑" pitchFamily="2" charset="-122"/>
                <a:ea typeface="华文细黑" pitchFamily="2" charset="-122"/>
              </a:rPr>
              <a:t>输入进货单，立即产生凭证。</a:t>
            </a:r>
            <a:endParaRPr lang="en-US" altLang="zh-CN" sz="2400" dirty="0" smtClean="0">
              <a:latin typeface="华文细黑" pitchFamily="2" charset="-122"/>
              <a:ea typeface="华文细黑" pitchFamily="2" charset="-122"/>
            </a:endParaRPr>
          </a:p>
          <a:p>
            <a:r>
              <a:rPr lang="en-US" altLang="zh-CN" sz="2400" dirty="0" smtClean="0">
                <a:latin typeface="华文细黑" pitchFamily="2" charset="-122"/>
                <a:ea typeface="华文细黑" pitchFamily="2" charset="-122"/>
              </a:rPr>
              <a:t>B001</a:t>
            </a:r>
            <a:r>
              <a:rPr lang="zh-CN" altLang="en-US" sz="2400" dirty="0" smtClean="0">
                <a:latin typeface="华文细黑" pitchFamily="2" charset="-122"/>
                <a:ea typeface="华文细黑" pitchFamily="2" charset="-122"/>
              </a:rPr>
              <a:t>货品，带出的标准成本</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实际进货成本是</a:t>
            </a:r>
            <a:r>
              <a:rPr lang="en-US" altLang="zh-CN" sz="2400" dirty="0" smtClean="0">
                <a:latin typeface="华文细黑" pitchFamily="2" charset="-122"/>
                <a:ea typeface="华文细黑" pitchFamily="2" charset="-122"/>
              </a:rPr>
              <a:t>120。</a:t>
            </a:r>
            <a:r>
              <a:rPr lang="zh-CN" altLang="en-US" sz="2400" dirty="0" smtClean="0">
                <a:latin typeface="华文细黑" pitchFamily="2" charset="-122"/>
                <a:ea typeface="华文细黑" pitchFamily="2" charset="-122"/>
              </a:rPr>
              <a:t>以标准成本切制凭证，切物资采购科目</a:t>
            </a:r>
            <a:r>
              <a:rPr lang="en-US" altLang="zh-CN" sz="2400" dirty="0" smtClean="0">
                <a:latin typeface="华文细黑" pitchFamily="2" charset="-122"/>
                <a:ea typeface="华文细黑" pitchFamily="2" charset="-122"/>
              </a:rPr>
              <a:t>100，</a:t>
            </a:r>
            <a:r>
              <a:rPr lang="zh-CN" altLang="en-US" sz="2400" dirty="0" smtClean="0">
                <a:latin typeface="华文细黑" pitchFamily="2" charset="-122"/>
                <a:ea typeface="华文细黑" pitchFamily="2" charset="-122"/>
              </a:rPr>
              <a:t>实际成本与标准成本差异会切到凭证模板中所设置的标准成本损失科目材料成本差异</a:t>
            </a:r>
            <a:r>
              <a:rPr lang="en-US" altLang="zh-CN" sz="2400" dirty="0" smtClean="0">
                <a:latin typeface="华文细黑" pitchFamily="2" charset="-122"/>
                <a:ea typeface="华文细黑" pitchFamily="2" charset="-122"/>
              </a:rPr>
              <a:t>20</a:t>
            </a:r>
            <a:r>
              <a:rPr lang="zh-CN" altLang="en-US" sz="2400" dirty="0" smtClean="0">
                <a:latin typeface="华文细黑" pitchFamily="2" charset="-122"/>
                <a:ea typeface="华文细黑" pitchFamily="2" charset="-122"/>
              </a:rPr>
              <a:t>。</a:t>
            </a:r>
            <a:endParaRPr lang="en-US" altLang="zh-CN" sz="2400" dirty="0" smtClean="0">
              <a:latin typeface="华文细黑" pitchFamily="2" charset="-122"/>
              <a:ea typeface="华文细黑" pitchFamily="2" charset="-122"/>
            </a:endParaRPr>
          </a:p>
          <a:p>
            <a:endParaRPr lang="zh-CN" altLang="en-US" dirty="0"/>
          </a:p>
        </p:txBody>
      </p:sp>
      <p:pic>
        <p:nvPicPr>
          <p:cNvPr id="6146" name="Picture 2"/>
          <p:cNvPicPr>
            <a:picLocks noChangeAspect="1" noChangeArrowheads="1"/>
          </p:cNvPicPr>
          <p:nvPr/>
        </p:nvPicPr>
        <p:blipFill>
          <a:blip r:embed="rId2"/>
          <a:srcRect/>
          <a:stretch>
            <a:fillRect/>
          </a:stretch>
        </p:blipFill>
        <p:spPr bwMode="auto">
          <a:xfrm>
            <a:off x="152400" y="2451100"/>
            <a:ext cx="7343775" cy="2552700"/>
          </a:xfrm>
          <a:prstGeom prst="rect">
            <a:avLst/>
          </a:prstGeom>
          <a:noFill/>
          <a:ln w="9525">
            <a:noFill/>
            <a:miter lim="800000"/>
            <a:headEnd/>
            <a:tailEnd/>
          </a:ln>
        </p:spPr>
      </p:pic>
      <p:pic>
        <p:nvPicPr>
          <p:cNvPr id="6147" name="Picture 3"/>
          <p:cNvPicPr>
            <a:picLocks noChangeAspect="1" noChangeArrowheads="1"/>
          </p:cNvPicPr>
          <p:nvPr/>
        </p:nvPicPr>
        <p:blipFill>
          <a:blip r:embed="rId3"/>
          <a:srcRect/>
          <a:stretch>
            <a:fillRect/>
          </a:stretch>
        </p:blipFill>
        <p:spPr bwMode="auto">
          <a:xfrm>
            <a:off x="2400300" y="5114925"/>
            <a:ext cx="6743700" cy="1743075"/>
          </a:xfrm>
          <a:prstGeom prst="rect">
            <a:avLst/>
          </a:prstGeom>
          <a:noFill/>
          <a:ln w="9525">
            <a:noFill/>
            <a:miter lim="800000"/>
            <a:headEnd/>
            <a:tailEnd/>
          </a:ln>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36600"/>
            <a:ext cx="8382000" cy="2885814"/>
          </a:xfrm>
        </p:spPr>
        <p:txBody>
          <a:bodyPr/>
          <a:lstStyle/>
          <a:p>
            <a:r>
              <a:rPr lang="zh-CN" altLang="en-US" sz="2000" dirty="0" smtClean="0">
                <a:latin typeface="华文细黑" pitchFamily="2" charset="-122"/>
                <a:ea typeface="华文细黑" pitchFamily="2" charset="-122"/>
              </a:rPr>
              <a:t>输入</a:t>
            </a:r>
            <a:r>
              <a:rPr lang="en-US" altLang="zh-CN" sz="2000" dirty="0" smtClean="0">
                <a:latin typeface="华文细黑" pitchFamily="2" charset="-122"/>
                <a:ea typeface="华文细黑" pitchFamily="2" charset="-122"/>
              </a:rPr>
              <a:t>B001</a:t>
            </a:r>
            <a:r>
              <a:rPr lang="zh-CN" altLang="en-US" sz="2000" dirty="0" smtClean="0">
                <a:latin typeface="华文细黑" pitchFamily="2" charset="-122"/>
                <a:ea typeface="华文细黑" pitchFamily="2" charset="-122"/>
              </a:rPr>
              <a:t>货品的销货单，销货单的成本切制是通过总帐的永续盘存销货成本切制凭证作业完成的。</a:t>
            </a:r>
            <a:endParaRPr lang="zh-CN" altLang="en-US" sz="2000" dirty="0">
              <a:latin typeface="华文细黑" pitchFamily="2" charset="-122"/>
              <a:ea typeface="华文细黑" pitchFamily="2" charset="-122"/>
            </a:endParaRPr>
          </a:p>
        </p:txBody>
      </p:sp>
      <p:pic>
        <p:nvPicPr>
          <p:cNvPr id="2051" name="Picture 3"/>
          <p:cNvPicPr>
            <a:picLocks noChangeAspect="1" noChangeArrowheads="1"/>
          </p:cNvPicPr>
          <p:nvPr/>
        </p:nvPicPr>
        <p:blipFill>
          <a:blip r:embed="rId2"/>
          <a:srcRect/>
          <a:stretch>
            <a:fillRect/>
          </a:stretch>
        </p:blipFill>
        <p:spPr bwMode="auto">
          <a:xfrm>
            <a:off x="241300" y="1366838"/>
            <a:ext cx="7086600" cy="2676525"/>
          </a:xfrm>
          <a:prstGeom prst="rect">
            <a:avLst/>
          </a:prstGeom>
          <a:noFill/>
          <a:ln w="9525">
            <a:noFill/>
            <a:miter lim="800000"/>
            <a:headEnd/>
            <a:tailEnd/>
          </a:ln>
        </p:spPr>
      </p:pic>
      <p:pic>
        <p:nvPicPr>
          <p:cNvPr id="2052" name="Picture 4"/>
          <p:cNvPicPr>
            <a:picLocks noChangeAspect="1" noChangeArrowheads="1"/>
          </p:cNvPicPr>
          <p:nvPr/>
        </p:nvPicPr>
        <p:blipFill>
          <a:blip r:embed="rId3"/>
          <a:srcRect/>
          <a:stretch>
            <a:fillRect/>
          </a:stretch>
        </p:blipFill>
        <p:spPr bwMode="auto">
          <a:xfrm>
            <a:off x="254000" y="2416175"/>
            <a:ext cx="5695950" cy="2905125"/>
          </a:xfrm>
          <a:prstGeom prst="rect">
            <a:avLst/>
          </a:prstGeom>
          <a:noFill/>
          <a:ln w="9525">
            <a:noFill/>
            <a:miter lim="800000"/>
            <a:headEnd/>
            <a:tailEnd/>
          </a:ln>
        </p:spPr>
      </p:pic>
      <p:pic>
        <p:nvPicPr>
          <p:cNvPr id="2053" name="Picture 5"/>
          <p:cNvPicPr>
            <a:picLocks noChangeAspect="1" noChangeArrowheads="1"/>
          </p:cNvPicPr>
          <p:nvPr/>
        </p:nvPicPr>
        <p:blipFill>
          <a:blip r:embed="rId4"/>
          <a:srcRect/>
          <a:stretch>
            <a:fillRect/>
          </a:stretch>
        </p:blipFill>
        <p:spPr bwMode="auto">
          <a:xfrm>
            <a:off x="2647950" y="5162550"/>
            <a:ext cx="6496050" cy="16954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9"/>
            <a:ext cx="6477000" cy="830997"/>
          </a:xfrm>
        </p:spPr>
        <p:txBody>
          <a:bodyPr/>
          <a:lstStyle/>
          <a:p>
            <a:pPr lvl="0"/>
            <a:r>
              <a:rPr lang="zh-CN" altLang="en-US" sz="2800" dirty="0" smtClean="0">
                <a:latin typeface="华文细黑" pitchFamily="2" charset="-122"/>
                <a:ea typeface="华文细黑" pitchFamily="2" charset="-122"/>
              </a:rPr>
              <a:t>单据标准成本重整</a:t>
            </a:r>
            <a:r>
              <a:rPr lang="en-US" altLang="zh-CN" sz="3200" dirty="0" smtClean="0"/>
              <a:t/>
            </a:r>
            <a:br>
              <a:rPr lang="en-US" altLang="zh-CN" sz="3200" dirty="0" smtClean="0"/>
            </a:br>
            <a:endParaRPr lang="zh-CN" altLang="en-US" sz="3200" dirty="0"/>
          </a:p>
        </p:txBody>
      </p:sp>
      <p:sp>
        <p:nvSpPr>
          <p:cNvPr id="3" name="文本占位符 2"/>
          <p:cNvSpPr>
            <a:spLocks noGrp="1"/>
          </p:cNvSpPr>
          <p:nvPr>
            <p:ph type="body" sz="quarter" idx="10"/>
          </p:nvPr>
        </p:nvSpPr>
        <p:spPr>
          <a:xfrm>
            <a:off x="381000" y="774700"/>
            <a:ext cx="8382000" cy="2847714"/>
          </a:xfrm>
        </p:spPr>
        <p:txBody>
          <a:bodyPr/>
          <a:lstStyle/>
          <a:p>
            <a:pPr lvl="0"/>
            <a:r>
              <a:rPr lang="zh-CN" altLang="en-US" dirty="0" smtClean="0"/>
              <a:t>单据标准成本重整</a:t>
            </a:r>
            <a:endParaRPr lang="en-US" altLang="zh-CN" dirty="0" smtClean="0"/>
          </a:p>
          <a:p>
            <a:pPr lvl="0"/>
            <a:r>
              <a:rPr lang="zh-CN" altLang="zh-CN" dirty="0" smtClean="0"/>
              <a:t>对已打了单据的货品的标准成本有了改变，此时就需要对单据中货品的标准成本进行重整。把改变后的正确的值回写入单据中。</a:t>
            </a:r>
            <a:endParaRPr lang="zh-CN" altLang="zh-CN"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单据标准成本重整</a:t>
            </a:r>
            <a:endParaRPr lang="zh-CN" altLang="en-US" sz="2800" dirty="0"/>
          </a:p>
        </p:txBody>
      </p:sp>
      <p:sp>
        <p:nvSpPr>
          <p:cNvPr id="3" name="文本占位符 2"/>
          <p:cNvSpPr>
            <a:spLocks noGrp="1"/>
          </p:cNvSpPr>
          <p:nvPr>
            <p:ph type="body" sz="quarter" idx="10"/>
          </p:nvPr>
        </p:nvSpPr>
        <p:spPr>
          <a:xfrm>
            <a:off x="342900" y="584200"/>
            <a:ext cx="8382000" cy="2095500"/>
          </a:xfrm>
        </p:spPr>
        <p:txBody>
          <a:bodyPr/>
          <a:lstStyle/>
          <a:p>
            <a:r>
              <a:rPr lang="zh-CN" altLang="en-US" sz="2000" dirty="0" smtClean="0">
                <a:latin typeface="华文细黑" pitchFamily="2" charset="-122"/>
                <a:ea typeface="华文细黑" pitchFamily="2" charset="-122"/>
              </a:rPr>
              <a:t>重整物料配方表</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首先重整表身子件的成本，然后将表身子件的成本归集到表头。若子件有下层节点，则是取对应下层节点配方中的表头成本的。无下层节点时，据营业人资料设定单据标准成本取值的设置取值。当选择</a:t>
            </a:r>
            <a:r>
              <a:rPr lang="en-US" altLang="zh-CN" sz="2000" dirty="0" smtClean="0">
                <a:latin typeface="华文细黑" pitchFamily="2" charset="-122"/>
                <a:ea typeface="华文细黑" pitchFamily="2" charset="-122"/>
              </a:rPr>
              <a:t>1、</a:t>
            </a:r>
            <a:r>
              <a:rPr lang="zh-CN" altLang="en-US" sz="2000" dirty="0" smtClean="0">
                <a:latin typeface="华文细黑" pitchFamily="2" charset="-122"/>
                <a:ea typeface="华文细黑" pitchFamily="2" charset="-122"/>
              </a:rPr>
              <a:t>标准成本</a:t>
            </a:r>
            <a:r>
              <a:rPr lang="en-US" altLang="zh-CN" sz="2000" dirty="0" smtClean="0">
                <a:latin typeface="华文细黑" pitchFamily="2" charset="-122"/>
                <a:ea typeface="华文细黑" pitchFamily="2" charset="-122"/>
              </a:rPr>
              <a:t>-&gt;BOM</a:t>
            </a:r>
            <a:r>
              <a:rPr lang="zh-CN" altLang="en-US" sz="2000" dirty="0" smtClean="0">
                <a:latin typeface="华文细黑" pitchFamily="2" charset="-122"/>
                <a:ea typeface="华文细黑" pitchFamily="2" charset="-122"/>
              </a:rPr>
              <a:t>生产成本时，则优先取调整货品标准成本中的标准成本，取不到时取</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商品物料表中的生产成本。</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重整</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中子件成本时，系统提供了三个选项</a:t>
            </a:r>
            <a:r>
              <a:rPr lang="zh-CN" altLang="en-US" sz="2400" dirty="0" smtClean="0">
                <a:latin typeface="华文细黑" pitchFamily="2" charset="-122"/>
                <a:ea typeface="华文细黑" pitchFamily="2" charset="-122"/>
              </a:rPr>
              <a:t>：</a:t>
            </a:r>
            <a:endParaRPr lang="en-US" altLang="zh-CN" sz="2400" dirty="0" smtClean="0">
              <a:latin typeface="华文细黑" pitchFamily="2" charset="-122"/>
              <a:ea typeface="华文细黑" pitchFamily="2" charset="-122"/>
            </a:endParaRPr>
          </a:p>
          <a:p>
            <a:endParaRPr lang="zh-CN" altLang="en-US" dirty="0"/>
          </a:p>
        </p:txBody>
      </p:sp>
      <p:pic>
        <p:nvPicPr>
          <p:cNvPr id="1026" name="Picture 2"/>
          <p:cNvPicPr>
            <a:picLocks noChangeAspect="1" noChangeArrowheads="1"/>
          </p:cNvPicPr>
          <p:nvPr/>
        </p:nvPicPr>
        <p:blipFill>
          <a:blip r:embed="rId2"/>
          <a:srcRect/>
          <a:stretch>
            <a:fillRect/>
          </a:stretch>
        </p:blipFill>
        <p:spPr bwMode="auto">
          <a:xfrm>
            <a:off x="225425" y="2781300"/>
            <a:ext cx="3714750" cy="4076700"/>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4051300" y="4924425"/>
            <a:ext cx="4800600" cy="1657350"/>
          </a:xfrm>
          <a:prstGeom prst="rect">
            <a:avLst/>
          </a:prstGeom>
          <a:noFill/>
          <a:ln w="9525">
            <a:noFill/>
            <a:miter lim="800000"/>
            <a:headEnd/>
            <a:tailEnd/>
          </a:ln>
        </p:spPr>
      </p:pic>
      <p:sp>
        <p:nvSpPr>
          <p:cNvPr id="6" name="TextBox 5"/>
          <p:cNvSpPr txBox="1"/>
          <p:nvPr/>
        </p:nvSpPr>
        <p:spPr>
          <a:xfrm>
            <a:off x="4127501" y="2692400"/>
            <a:ext cx="4432299" cy="2246769"/>
          </a:xfrm>
          <a:prstGeom prst="rect">
            <a:avLst/>
          </a:prstGeom>
          <a:noFill/>
        </p:spPr>
        <p:txBody>
          <a:bodyPr wrap="square" rtlCol="0">
            <a:spAutoFit/>
          </a:bodyPr>
          <a:lstStyle/>
          <a:p>
            <a:r>
              <a:rPr lang="en-US" altLang="zh-CN" sz="2000" dirty="0" smtClean="0">
                <a:solidFill>
                  <a:schemeClr val="bg1"/>
                </a:solidFill>
                <a:latin typeface="华文细黑" pitchFamily="2" charset="-122"/>
                <a:ea typeface="华文细黑" pitchFamily="2" charset="-122"/>
              </a:rPr>
              <a:t>1、</a:t>
            </a:r>
            <a:r>
              <a:rPr lang="zh-CN" altLang="en-US" sz="2000" dirty="0" smtClean="0">
                <a:solidFill>
                  <a:schemeClr val="bg1"/>
                </a:solidFill>
                <a:latin typeface="华文细黑" pitchFamily="2" charset="-122"/>
                <a:ea typeface="华文细黑" pitchFamily="2" charset="-122"/>
              </a:rPr>
              <a:t>标准成本，即取调整货品标准成本中最近设置的标准成本。</a:t>
            </a:r>
            <a:endParaRPr lang="en-US" altLang="zh-CN" sz="2000" dirty="0" smtClean="0">
              <a:solidFill>
                <a:schemeClr val="bg1"/>
              </a:solidFill>
              <a:latin typeface="华文细黑" pitchFamily="2" charset="-122"/>
              <a:ea typeface="华文细黑" pitchFamily="2" charset="-122"/>
            </a:endParaRPr>
          </a:p>
          <a:p>
            <a:r>
              <a:rPr lang="en-US" altLang="zh-CN" sz="2000" dirty="0" smtClean="0">
                <a:solidFill>
                  <a:schemeClr val="bg1"/>
                </a:solidFill>
                <a:latin typeface="华文细黑" pitchFamily="2" charset="-122"/>
                <a:ea typeface="华文细黑" pitchFamily="2" charset="-122"/>
              </a:rPr>
              <a:t>2、BOM</a:t>
            </a:r>
            <a:r>
              <a:rPr lang="zh-CN" altLang="en-US" sz="2000" dirty="0" smtClean="0">
                <a:solidFill>
                  <a:schemeClr val="bg1"/>
                </a:solidFill>
                <a:latin typeface="华文细黑" pitchFamily="2" charset="-122"/>
                <a:ea typeface="华文细黑" pitchFamily="2" charset="-122"/>
              </a:rPr>
              <a:t>原有成本，即取</a:t>
            </a:r>
            <a:r>
              <a:rPr lang="en-US" altLang="zh-CN" sz="2000" dirty="0" smtClean="0">
                <a:solidFill>
                  <a:schemeClr val="bg1"/>
                </a:solidFill>
                <a:latin typeface="华文细黑" pitchFamily="2" charset="-122"/>
                <a:ea typeface="华文细黑" pitchFamily="2" charset="-122"/>
              </a:rPr>
              <a:t>BOM</a:t>
            </a:r>
            <a:r>
              <a:rPr lang="zh-CN" altLang="en-US" sz="2000" dirty="0" smtClean="0">
                <a:solidFill>
                  <a:schemeClr val="bg1"/>
                </a:solidFill>
                <a:latin typeface="华文细黑" pitchFamily="2" charset="-122"/>
                <a:ea typeface="华文细黑" pitchFamily="2" charset="-122"/>
              </a:rPr>
              <a:t>物料表中手工输入的成本值</a:t>
            </a:r>
            <a:endParaRPr lang="en-US" altLang="zh-CN" sz="2000" dirty="0" smtClean="0">
              <a:solidFill>
                <a:schemeClr val="bg1"/>
              </a:solidFill>
              <a:latin typeface="华文细黑" pitchFamily="2" charset="-122"/>
              <a:ea typeface="华文细黑" pitchFamily="2" charset="-122"/>
            </a:endParaRPr>
          </a:p>
          <a:p>
            <a:r>
              <a:rPr lang="en-US" altLang="zh-CN" sz="2000" dirty="0" smtClean="0">
                <a:solidFill>
                  <a:schemeClr val="bg1"/>
                </a:solidFill>
                <a:latin typeface="华文细黑" pitchFamily="2" charset="-122"/>
                <a:ea typeface="华文细黑" pitchFamily="2" charset="-122"/>
              </a:rPr>
              <a:t>3、</a:t>
            </a:r>
            <a:r>
              <a:rPr lang="zh-CN" altLang="en-US" sz="2000" dirty="0" smtClean="0">
                <a:solidFill>
                  <a:schemeClr val="bg1"/>
                </a:solidFill>
                <a:latin typeface="华文细黑" pitchFamily="2" charset="-122"/>
                <a:ea typeface="华文细黑" pitchFamily="2" charset="-122"/>
              </a:rPr>
              <a:t>标准成本</a:t>
            </a:r>
            <a:r>
              <a:rPr lang="en-US" altLang="zh-CN" sz="2000" dirty="0" smtClean="0">
                <a:solidFill>
                  <a:schemeClr val="bg1"/>
                </a:solidFill>
                <a:latin typeface="华文细黑" pitchFamily="2" charset="-122"/>
                <a:ea typeface="华文细黑" pitchFamily="2" charset="-122"/>
              </a:rPr>
              <a:t>-&gt;BOM</a:t>
            </a:r>
            <a:r>
              <a:rPr lang="zh-CN" altLang="en-US" sz="2000" dirty="0" smtClean="0">
                <a:solidFill>
                  <a:schemeClr val="bg1"/>
                </a:solidFill>
                <a:latin typeface="华文细黑" pitchFamily="2" charset="-122"/>
                <a:ea typeface="华文细黑" pitchFamily="2" charset="-122"/>
              </a:rPr>
              <a:t>原有成本。优先取标准成本，取不到时，即取</a:t>
            </a:r>
            <a:r>
              <a:rPr lang="en-US" altLang="zh-CN" sz="2000" dirty="0" smtClean="0">
                <a:solidFill>
                  <a:schemeClr val="bg1"/>
                </a:solidFill>
                <a:latin typeface="华文细黑" pitchFamily="2" charset="-122"/>
                <a:ea typeface="华文细黑" pitchFamily="2" charset="-122"/>
              </a:rPr>
              <a:t>BOM</a:t>
            </a:r>
            <a:r>
              <a:rPr lang="zh-CN" altLang="en-US" sz="2000" dirty="0" smtClean="0">
                <a:solidFill>
                  <a:schemeClr val="bg1"/>
                </a:solidFill>
                <a:latin typeface="华文细黑" pitchFamily="2" charset="-122"/>
                <a:ea typeface="华文细黑" pitchFamily="2" charset="-122"/>
              </a:rPr>
              <a:t>表身输入的成本。</a:t>
            </a:r>
            <a:endParaRPr lang="zh-CN" altLang="en-US" sz="2000" dirty="0">
              <a:solidFill>
                <a:schemeClr val="bg1"/>
              </a:solidFill>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685800"/>
            <a:ext cx="8382000" cy="2936614"/>
          </a:xfrm>
        </p:spPr>
        <p:txBody>
          <a:bodyPr/>
          <a:lstStyle/>
          <a:p>
            <a:r>
              <a:rPr lang="zh-CN" altLang="en-US" sz="2800" dirty="0" smtClean="0">
                <a:latin typeface="华文细黑" pitchFamily="2" charset="-122"/>
                <a:ea typeface="华文细黑" pitchFamily="2" charset="-122"/>
              </a:rPr>
              <a:t>重整物料配方表</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会同时重整商品物料表表头的母件名称、类型区分、规格。</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重整商品物料物料表表身子件的货品名称、下层节点、货品特性。</a:t>
            </a:r>
            <a:endParaRPr lang="zh-CN" altLang="en-US" sz="2800" dirty="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673100"/>
            <a:ext cx="8382000" cy="2949314"/>
          </a:xfrm>
        </p:spPr>
        <p:txBody>
          <a:bodyPr/>
          <a:lstStyle/>
          <a:p>
            <a:r>
              <a:rPr lang="zh-CN" altLang="en-US" sz="2000" dirty="0" smtClean="0">
                <a:latin typeface="华文细黑" pitchFamily="2" charset="-122"/>
                <a:ea typeface="华文细黑" pitchFamily="2" charset="-122"/>
              </a:rPr>
              <a:t>勾选依机台费率重整标准费用 、标准工时及费用时，会重整下列各项：</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重整制程制程规划中的人工、制费、物料、托工费用。人工</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机台信息输入中输入的人工费率</a:t>
            </a:r>
            <a:r>
              <a:rPr lang="en-US" altLang="zh-CN" sz="2000" dirty="0" smtClean="0">
                <a:latin typeface="华文细黑" pitchFamily="2" charset="-122"/>
                <a:ea typeface="华文细黑" pitchFamily="2" charset="-122"/>
              </a:rPr>
              <a:t>*</a:t>
            </a:r>
            <a:r>
              <a:rPr lang="zh-CN" altLang="en-US" sz="2000" dirty="0" smtClean="0">
                <a:latin typeface="华文细黑" pitchFamily="2" charset="-122"/>
                <a:ea typeface="华文细黑" pitchFamily="2" charset="-122"/>
              </a:rPr>
              <a:t>制程规划中的单位工时（时间单位是时）。</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重整商品物料表、订单配方中的工时、机时及各费用。</a:t>
            </a:r>
            <a:endParaRPr lang="en-US" altLang="zh-CN" sz="2000" dirty="0" smtClean="0">
              <a:latin typeface="华文细黑" pitchFamily="2" charset="-122"/>
              <a:ea typeface="华文细黑" pitchFamily="2" charset="-122"/>
            </a:endParaRPr>
          </a:p>
          <a:p>
            <a:r>
              <a:rPr lang="zh-CN" altLang="en-US" sz="2000" dirty="0" smtClean="0">
                <a:latin typeface="华文细黑" pitchFamily="2" charset="-122"/>
                <a:ea typeface="华文细黑" pitchFamily="2" charset="-122"/>
              </a:rPr>
              <a:t>据</a:t>
            </a:r>
            <a:r>
              <a:rPr lang="en-US" altLang="zh-CN" sz="2000" dirty="0" smtClean="0">
                <a:latin typeface="华文细黑" pitchFamily="2" charset="-122"/>
                <a:ea typeface="华文细黑" pitchFamily="2" charset="-122"/>
              </a:rPr>
              <a:t>BOM</a:t>
            </a:r>
            <a:r>
              <a:rPr lang="zh-CN" altLang="en-US" sz="2000" dirty="0" smtClean="0">
                <a:latin typeface="华文细黑" pitchFamily="2" charset="-122"/>
                <a:ea typeface="华文细黑" pitchFamily="2" charset="-122"/>
              </a:rPr>
              <a:t>商品物料表或者订单配方，重整制令单、通知单、缴库单的标准工时及费用。</a:t>
            </a:r>
            <a:endParaRPr lang="zh-CN" altLang="en-US" sz="20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541338" y="2603500"/>
            <a:ext cx="3743325" cy="4051300"/>
          </a:xfrm>
          <a:prstGeom prst="rect">
            <a:avLst/>
          </a:prstGeom>
          <a:noFill/>
          <a:ln w="9525">
            <a:noFill/>
            <a:miter lim="800000"/>
            <a:headEnd/>
            <a:tailEnd/>
          </a:ln>
        </p:spPr>
      </p:pic>
      <p:sp>
        <p:nvSpPr>
          <p:cNvPr id="5" name="TextBox 4"/>
          <p:cNvSpPr txBox="1"/>
          <p:nvPr/>
        </p:nvSpPr>
        <p:spPr>
          <a:xfrm>
            <a:off x="4573518" y="2590800"/>
            <a:ext cx="4303782" cy="1631216"/>
          </a:xfrm>
          <a:prstGeom prst="rect">
            <a:avLst/>
          </a:prstGeom>
          <a:noFill/>
        </p:spPr>
        <p:txBody>
          <a:bodyPr wrap="square" rtlCol="0">
            <a:spAutoFit/>
          </a:bodyPr>
          <a:lstStyle/>
          <a:p>
            <a:r>
              <a:rPr lang="zh-CN" altLang="en-US" sz="2000" dirty="0" smtClean="0">
                <a:solidFill>
                  <a:schemeClr val="bg1"/>
                </a:solidFill>
                <a:latin typeface="华文细黑" pitchFamily="2" charset="-122"/>
                <a:ea typeface="华文细黑" pitchFamily="2" charset="-122"/>
              </a:rPr>
              <a:t>如果依机台费率重整理标准费用未勾选，只勾选标准工时及费用，则只会据</a:t>
            </a:r>
            <a:r>
              <a:rPr lang="en-US" altLang="zh-CN" sz="2000" dirty="0" smtClean="0">
                <a:solidFill>
                  <a:schemeClr val="bg1"/>
                </a:solidFill>
                <a:latin typeface="华文细黑" pitchFamily="2" charset="-122"/>
                <a:ea typeface="华文细黑" pitchFamily="2" charset="-122"/>
              </a:rPr>
              <a:t>BOM</a:t>
            </a:r>
            <a:r>
              <a:rPr lang="zh-CN" altLang="en-US" sz="2000" dirty="0" smtClean="0">
                <a:solidFill>
                  <a:schemeClr val="bg1"/>
                </a:solidFill>
                <a:latin typeface="华文细黑" pitchFamily="2" charset="-122"/>
                <a:ea typeface="华文细黑" pitchFamily="2" charset="-122"/>
              </a:rPr>
              <a:t>商品物料表或者订单配方，重整制令单、通知单、缴库单的标准工时及费用。</a:t>
            </a:r>
            <a:endParaRPr lang="zh-CN" altLang="en-US" sz="2000" dirty="0">
              <a:solidFill>
                <a:schemeClr val="bg1"/>
              </a:solidFill>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单据标准成本重整</a:t>
            </a:r>
            <a:endParaRPr lang="zh-CN" altLang="en-US" sz="2800" dirty="0"/>
          </a:p>
        </p:txBody>
      </p:sp>
      <p:sp>
        <p:nvSpPr>
          <p:cNvPr id="3" name="文本占位符 2"/>
          <p:cNvSpPr>
            <a:spLocks noGrp="1"/>
          </p:cNvSpPr>
          <p:nvPr>
            <p:ph type="body" sz="quarter" idx="10"/>
          </p:nvPr>
        </p:nvSpPr>
        <p:spPr>
          <a:xfrm>
            <a:off x="381000" y="927100"/>
            <a:ext cx="8382000" cy="2695314"/>
          </a:xfrm>
        </p:spPr>
        <p:txBody>
          <a:bodyPr/>
          <a:lstStyle/>
          <a:p>
            <a:r>
              <a:rPr lang="zh-CN" altLang="en-US" dirty="0" smtClean="0"/>
              <a:t>重整制令单</a:t>
            </a:r>
            <a:endParaRPr lang="en-US" altLang="zh-CN" dirty="0" smtClean="0"/>
          </a:p>
          <a:p>
            <a:r>
              <a:rPr lang="zh-CN" altLang="en-US" dirty="0" smtClean="0"/>
              <a:t>如果子件的配方号栏位有值，是取对应</a:t>
            </a:r>
            <a:r>
              <a:rPr lang="en-US" altLang="zh-CN" dirty="0" smtClean="0"/>
              <a:t>BOM</a:t>
            </a:r>
            <a:r>
              <a:rPr lang="zh-CN" altLang="en-US" dirty="0" smtClean="0"/>
              <a:t>物料表表头的生产成本的。如果配方栏位无值，是据调整货品标准成本取值的</a:t>
            </a:r>
            <a:r>
              <a:rPr lang="zh-CN" altLang="en-US" dirty="0" smtClean="0"/>
              <a:t>。</a:t>
            </a:r>
            <a:endParaRPr lang="en-US" altLang="zh-CN" dirty="0" smtClean="0"/>
          </a:p>
          <a:p>
            <a:r>
              <a:rPr lang="zh-CN" altLang="en-US" dirty="0" smtClean="0"/>
              <a:t>如果子件的配方号栏位有</a:t>
            </a:r>
            <a:r>
              <a:rPr lang="zh-CN" altLang="en-US" dirty="0" smtClean="0"/>
              <a:t>值</a:t>
            </a:r>
            <a:r>
              <a:rPr lang="en-US" altLang="zh-CN" dirty="0" smtClean="0"/>
              <a:t>,</a:t>
            </a:r>
            <a:r>
              <a:rPr lang="zh-CN" altLang="en-US" dirty="0" smtClean="0"/>
              <a:t>是据调整货品标准</a:t>
            </a:r>
            <a:r>
              <a:rPr lang="zh-CN" altLang="en-US" dirty="0" smtClean="0"/>
              <a:t>成本作业中的</a:t>
            </a:r>
            <a:r>
              <a:rPr lang="zh-CN" altLang="en-US" dirty="0" smtClean="0"/>
              <a:t>设置</a:t>
            </a:r>
            <a:r>
              <a:rPr lang="zh-CN" altLang="en-US" dirty="0" smtClean="0"/>
              <a:t>取值的。</a:t>
            </a:r>
            <a:endParaRPr lang="zh-CN" altLang="en-US"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单据标准成本重整</a:t>
            </a:r>
            <a:endParaRPr lang="zh-CN" altLang="en-US" sz="2800" dirty="0"/>
          </a:p>
        </p:txBody>
      </p:sp>
      <p:sp>
        <p:nvSpPr>
          <p:cNvPr id="3" name="文本占位符 2"/>
          <p:cNvSpPr>
            <a:spLocks noGrp="1"/>
          </p:cNvSpPr>
          <p:nvPr>
            <p:ph type="body" sz="quarter" idx="10"/>
          </p:nvPr>
        </p:nvSpPr>
        <p:spPr>
          <a:xfrm>
            <a:off x="381000" y="927100"/>
            <a:ext cx="8382000" cy="2695314"/>
          </a:xfrm>
        </p:spPr>
        <p:txBody>
          <a:bodyPr/>
          <a:lstStyle/>
          <a:p>
            <a:r>
              <a:rPr lang="zh-CN" altLang="en-US" dirty="0" smtClean="0"/>
              <a:t>重整缴库单</a:t>
            </a:r>
            <a:endParaRPr lang="en-US" altLang="zh-CN" dirty="0" smtClean="0"/>
          </a:p>
          <a:p>
            <a:r>
              <a:rPr lang="zh-CN" altLang="en-US" dirty="0" smtClean="0"/>
              <a:t>其标准成本是直接取商品物料表表头的生产成本的。</a:t>
            </a:r>
            <a:endParaRPr lang="zh-CN" alt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单据标准成本重整</a:t>
            </a:r>
            <a:endParaRPr lang="zh-CN" altLang="en-US" sz="2800" dirty="0"/>
          </a:p>
        </p:txBody>
      </p:sp>
      <p:sp>
        <p:nvSpPr>
          <p:cNvPr id="3" name="文本占位符 2"/>
          <p:cNvSpPr>
            <a:spLocks noGrp="1"/>
          </p:cNvSpPr>
          <p:nvPr>
            <p:ph type="body" sz="quarter" idx="10"/>
          </p:nvPr>
        </p:nvSpPr>
        <p:spPr>
          <a:xfrm>
            <a:off x="381000" y="927100"/>
            <a:ext cx="8382000" cy="2695314"/>
          </a:xfrm>
        </p:spPr>
        <p:txBody>
          <a:bodyPr/>
          <a:lstStyle/>
          <a:p>
            <a:r>
              <a:rPr lang="zh-CN" altLang="en-US" dirty="0" smtClean="0"/>
              <a:t>对于</a:t>
            </a:r>
            <a:r>
              <a:rPr lang="zh-CN" altLang="en-US" dirty="0" smtClean="0"/>
              <a:t>组合生产、切割分装、领退</a:t>
            </a:r>
            <a:r>
              <a:rPr lang="zh-CN" altLang="en-US" dirty="0" smtClean="0"/>
              <a:t>补料</a:t>
            </a:r>
            <a:r>
              <a:rPr lang="zh-CN" altLang="en-US" dirty="0" smtClean="0"/>
              <a:t>等单据</a:t>
            </a:r>
            <a:r>
              <a:rPr lang="zh-CN" altLang="en-US" dirty="0" smtClean="0"/>
              <a:t>标准</a:t>
            </a:r>
            <a:r>
              <a:rPr lang="zh-CN" altLang="en-US" dirty="0" smtClean="0"/>
              <a:t>成本取值：</a:t>
            </a:r>
          </a:p>
          <a:p>
            <a:r>
              <a:rPr lang="zh-CN" altLang="en-US" dirty="0" smtClean="0"/>
              <a:t>优先取调整货品标准成本的值，若取不到</a:t>
            </a:r>
            <a:r>
              <a:rPr lang="zh-CN" altLang="en-US" dirty="0" smtClean="0"/>
              <a:t>，再</a:t>
            </a:r>
            <a:r>
              <a:rPr lang="zh-CN" altLang="en-US" dirty="0" smtClean="0"/>
              <a:t>受营业人资料设定控制，是否再</a:t>
            </a:r>
            <a:r>
              <a:rPr lang="zh-CN" altLang="en-US" dirty="0" smtClean="0"/>
              <a:t>取</a:t>
            </a:r>
            <a:r>
              <a:rPr lang="zh-CN" altLang="en-US" dirty="0" smtClean="0"/>
              <a:t>其商品物料表</a:t>
            </a:r>
            <a:r>
              <a:rPr lang="zh-CN" altLang="en-US" dirty="0" smtClean="0"/>
              <a:t>中</a:t>
            </a:r>
            <a:r>
              <a:rPr lang="zh-CN" altLang="en-US" dirty="0" smtClean="0"/>
              <a:t>表头的生产成本</a:t>
            </a:r>
            <a:r>
              <a:rPr lang="en-US" altLang="zh-CN" dirty="0" smtClean="0"/>
              <a:t>,</a:t>
            </a:r>
            <a:r>
              <a:rPr lang="zh-CN" altLang="en-US" dirty="0" smtClean="0"/>
              <a:t>不管单据中配方号栏位是否有值的。</a:t>
            </a:r>
            <a:endParaRPr lang="en-US" altLang="zh-CN" dirty="0" smtClean="0"/>
          </a:p>
          <a:p>
            <a:endParaRPr lang="zh-CN" alt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553998"/>
          </a:xfrm>
        </p:spPr>
        <p:txBody>
          <a:bodyPr/>
          <a:lstStyle/>
          <a:p>
            <a:endParaRPr lang="zh-CN" altLang="en-US" sz="4000" dirty="0"/>
          </a:p>
        </p:txBody>
      </p:sp>
      <p:sp>
        <p:nvSpPr>
          <p:cNvPr id="3" name="文本占位符 2"/>
          <p:cNvSpPr>
            <a:spLocks noGrp="1"/>
          </p:cNvSpPr>
          <p:nvPr>
            <p:ph type="body" sz="quarter" idx="10"/>
          </p:nvPr>
        </p:nvSpPr>
        <p:spPr>
          <a:xfrm>
            <a:off x="381000" y="863600"/>
            <a:ext cx="8382000" cy="4203700"/>
          </a:xfrm>
        </p:spPr>
        <p:txBody>
          <a:bodyPr/>
          <a:lstStyle/>
          <a:p>
            <a:r>
              <a:rPr lang="zh-CN" altLang="en-US" dirty="0" smtClean="0">
                <a:latin typeface="华文细黑" pitchFamily="2" charset="-122"/>
                <a:ea typeface="华文细黑" pitchFamily="2" charset="-122"/>
              </a:rPr>
              <a:t>标准成本是事先制定的一种预定的目标成本。标准成本不是指实际发生的成本。</a:t>
            </a:r>
            <a:endParaRPr lang="en-US" altLang="zh-CN" dirty="0" smtClean="0">
              <a:latin typeface="华文细黑" pitchFamily="2" charset="-122"/>
              <a:ea typeface="华文细黑" pitchFamily="2" charset="-122"/>
            </a:endParaRPr>
          </a:p>
          <a:p>
            <a:r>
              <a:rPr lang="zh-CN" altLang="en-US" dirty="0" smtClean="0">
                <a:latin typeface="华文细黑" pitchFamily="2" charset="-122"/>
                <a:ea typeface="华文细黑" pitchFamily="2" charset="-122"/>
              </a:rPr>
              <a:t>单据中均有增加标准成本栏位</a:t>
            </a:r>
            <a:r>
              <a:rPr lang="en-US" altLang="zh-CN" dirty="0" smtClean="0">
                <a:latin typeface="华文细黑" pitchFamily="2" charset="-122"/>
                <a:ea typeface="华文细黑" pitchFamily="2" charset="-122"/>
              </a:rPr>
              <a:t>,</a:t>
            </a:r>
            <a:r>
              <a:rPr lang="zh-CN" altLang="en-US" dirty="0" smtClean="0">
                <a:latin typeface="华文细黑" pitchFamily="2" charset="-122"/>
                <a:ea typeface="华文细黑" pitchFamily="2" charset="-122"/>
              </a:rPr>
              <a:t>可与实际成本进行比较。也</a:t>
            </a:r>
            <a:r>
              <a:rPr lang="zh-CN" altLang="zh-CN" dirty="0" smtClean="0">
                <a:latin typeface="华文细黑" pitchFamily="2" charset="-122"/>
                <a:ea typeface="华文细黑" pitchFamily="2" charset="-122"/>
              </a:rPr>
              <a:t>用于凭证采用标准成本切制或单据的单价也可取标准成本</a:t>
            </a:r>
            <a:endParaRPr lang="en-US" altLang="zh-CN" dirty="0" smtClean="0">
              <a:latin typeface="华文细黑" pitchFamily="2" charset="-122"/>
              <a:ea typeface="华文细黑" pitchFamily="2" charset="-122"/>
            </a:endParaRPr>
          </a:p>
          <a:p>
            <a:r>
              <a:rPr lang="zh-CN" altLang="zh-CN" dirty="0" smtClean="0">
                <a:latin typeface="华文细黑" pitchFamily="2" charset="-122"/>
                <a:ea typeface="华文细黑" pitchFamily="2" charset="-122"/>
              </a:rPr>
              <a:t>单据撷取标准成本的前提是先</a:t>
            </a:r>
            <a:r>
              <a:rPr lang="zh-CN" altLang="en-US" dirty="0" smtClean="0">
                <a:latin typeface="华文细黑" pitchFamily="2" charset="-122"/>
                <a:ea typeface="华文细黑" pitchFamily="2" charset="-122"/>
              </a:rPr>
              <a:t>进行营业人资料设定，及</a:t>
            </a:r>
            <a:r>
              <a:rPr lang="zh-CN" altLang="zh-CN" dirty="0" smtClean="0">
                <a:latin typeface="华文细黑" pitchFamily="2" charset="-122"/>
                <a:ea typeface="华文细黑" pitchFamily="2" charset="-122"/>
              </a:rPr>
              <a:t>设定货品的单位标准成本</a:t>
            </a:r>
            <a:endParaRPr lang="en-US" altLang="zh-CN" dirty="0" smtClean="0">
              <a:latin typeface="华文细黑" pitchFamily="2" charset="-122"/>
              <a:ea typeface="华文细黑" pitchFamily="2" charset="-122"/>
            </a:endParaRPr>
          </a:p>
          <a:p>
            <a:endParaRPr lang="en-US" altLang="zh-CN" dirty="0" smtClean="0"/>
          </a:p>
          <a:p>
            <a:endParaRPr lang="en-US" altLang="zh-CN" dirty="0" smtClean="0">
              <a:latin typeface="华文细黑" pitchFamily="2" charset="-122"/>
              <a:ea typeface="华文细黑" pitchFamily="2" charset="-122"/>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23900"/>
            <a:ext cx="8382000" cy="5092700"/>
          </a:xfrm>
        </p:spPr>
        <p:txBody>
          <a:bodyPr/>
          <a:lstStyle/>
          <a:p>
            <a:r>
              <a:rPr lang="zh-CN" altLang="en-US" sz="2400" dirty="0" smtClean="0">
                <a:latin typeface="华文细黑" pitchFamily="2" charset="-122"/>
                <a:ea typeface="华文细黑" pitchFamily="2" charset="-122"/>
              </a:rPr>
              <a:t>月初标准成本调整单</a:t>
            </a:r>
            <a:endParaRPr lang="en-US" altLang="zh-CN" sz="2400" dirty="0" smtClean="0">
              <a:latin typeface="华文细黑" pitchFamily="2" charset="-122"/>
              <a:ea typeface="华文细黑" pitchFamily="2" charset="-122"/>
            </a:endParaRPr>
          </a:p>
          <a:p>
            <a:r>
              <a:rPr lang="zh-CN" altLang="en-US" sz="2400" dirty="0" smtClean="0">
                <a:latin typeface="华文细黑" pitchFamily="2" charset="-122"/>
                <a:ea typeface="华文细黑" pitchFamily="2" charset="-122"/>
              </a:rPr>
              <a:t>如果货品进行了单位标准成本调整，为保证调整日期后的期末结存的单位标准成本与调整后的单位标准成本保持一致，则需要使用此作业进行调整。</a:t>
            </a:r>
            <a:endParaRPr lang="zh-CN" altLang="en-US" sz="2400" dirty="0" smtClean="0">
              <a:latin typeface="华文细黑" pitchFamily="2" charset="-122"/>
              <a:ea typeface="华文细黑" pitchFamily="2" charset="-122"/>
            </a:endParaRPr>
          </a:p>
          <a:p>
            <a:r>
              <a:rPr lang="en-US" altLang="zh-CN" sz="2400" dirty="0" smtClean="0">
                <a:latin typeface="华文细黑" pitchFamily="2" charset="-122"/>
                <a:ea typeface="华文细黑" pitchFamily="2" charset="-122"/>
              </a:rPr>
              <a:t> </a:t>
            </a:r>
            <a:r>
              <a:rPr lang="zh-CN" altLang="en-US" sz="2400" dirty="0" smtClean="0">
                <a:latin typeface="华文细黑" pitchFamily="2" charset="-122"/>
                <a:ea typeface="华文细黑" pitchFamily="2" charset="-122"/>
              </a:rPr>
              <a:t>调整日期必须与货品的单位标准成本调整日期一致</a:t>
            </a:r>
            <a:r>
              <a:rPr lang="en-US" altLang="zh-CN" sz="2400" dirty="0" smtClean="0">
                <a:latin typeface="华文细黑" pitchFamily="2" charset="-122"/>
                <a:ea typeface="华文细黑" pitchFamily="2" charset="-122"/>
              </a:rPr>
              <a:t>;   </a:t>
            </a:r>
            <a:r>
              <a:rPr lang="en-US" altLang="zh-CN" sz="2400" dirty="0" smtClean="0">
                <a:latin typeface="华文细黑" pitchFamily="2" charset="-122"/>
                <a:ea typeface="华文细黑" pitchFamily="2" charset="-122"/>
              </a:rPr>
              <a:t>  </a:t>
            </a:r>
            <a:endParaRPr lang="en-US" altLang="zh-CN" sz="2400" dirty="0" smtClean="0">
              <a:latin typeface="华文细黑" pitchFamily="2" charset="-122"/>
              <a:ea typeface="华文细黑" pitchFamily="2" charset="-122"/>
            </a:endParaRPr>
          </a:p>
          <a:p>
            <a:r>
              <a:rPr lang="en-US" altLang="zh-CN" sz="2400" dirty="0" smtClean="0">
                <a:latin typeface="华文细黑" pitchFamily="2" charset="-122"/>
                <a:ea typeface="华文细黑" pitchFamily="2" charset="-122"/>
              </a:rPr>
              <a:t> </a:t>
            </a:r>
            <a:r>
              <a:rPr lang="zh-CN" altLang="en-US" sz="2400" dirty="0" smtClean="0">
                <a:latin typeface="华文细黑" pitchFamily="2" charset="-122"/>
                <a:ea typeface="华文细黑" pitchFamily="2" charset="-122"/>
              </a:rPr>
              <a:t>在进行月初标准成本调整计算前</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必须确保调整</a:t>
            </a:r>
            <a:r>
              <a:rPr lang="zh-CN" altLang="en-US" sz="2400" dirty="0" smtClean="0">
                <a:latin typeface="华文细黑" pitchFamily="2" charset="-122"/>
                <a:ea typeface="华文细黑" pitchFamily="2" charset="-122"/>
              </a:rPr>
              <a:t>日期之前</a:t>
            </a:r>
            <a:r>
              <a:rPr lang="zh-CN" altLang="en-US" sz="2400" dirty="0" smtClean="0">
                <a:latin typeface="华文细黑" pitchFamily="2" charset="-122"/>
                <a:ea typeface="华文细黑" pitchFamily="2" charset="-122"/>
              </a:rPr>
              <a:t>的月份已进行成本计算</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同时小于调整日期的单据</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其</a:t>
            </a:r>
            <a:r>
              <a:rPr lang="zh-CN" altLang="en-US" sz="2400" dirty="0" smtClean="0">
                <a:latin typeface="华文细黑" pitchFamily="2" charset="-122"/>
                <a:ea typeface="华文细黑" pitchFamily="2" charset="-122"/>
              </a:rPr>
              <a:t>单位标准成本必须是正确的</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若不确定</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则必须进行</a:t>
            </a:r>
            <a:r>
              <a:rPr lang="zh-CN" altLang="en-US" sz="2400" dirty="0" smtClean="0">
                <a:latin typeface="华文细黑" pitchFamily="2" charset="-122"/>
                <a:ea typeface="华文细黑" pitchFamily="2" charset="-122"/>
              </a:rPr>
              <a:t>单据</a:t>
            </a:r>
            <a:r>
              <a:rPr lang="zh-CN" altLang="en-US" sz="2400" dirty="0" smtClean="0">
                <a:latin typeface="华文细黑" pitchFamily="2" charset="-122"/>
                <a:ea typeface="华文细黑" pitchFamily="2" charset="-122"/>
              </a:rPr>
              <a:t>标准成本重整</a:t>
            </a:r>
            <a:r>
              <a:rPr lang="en-US" altLang="zh-CN" sz="2400" dirty="0" smtClean="0">
                <a:latin typeface="华文细黑" pitchFamily="2" charset="-122"/>
                <a:ea typeface="华文细黑" pitchFamily="2" charset="-122"/>
              </a:rPr>
              <a:t>,</a:t>
            </a:r>
            <a:r>
              <a:rPr lang="zh-CN" altLang="en-US" sz="2400" dirty="0" smtClean="0">
                <a:latin typeface="华文细黑" pitchFamily="2" charset="-122"/>
                <a:ea typeface="华文细黑" pitchFamily="2" charset="-122"/>
              </a:rPr>
              <a:t>以确保其正确性</a:t>
            </a:r>
            <a:r>
              <a:rPr lang="en-US" altLang="zh-CN" sz="2400" dirty="0" smtClean="0">
                <a:latin typeface="华文细黑" pitchFamily="2" charset="-122"/>
                <a:ea typeface="华文细黑" pitchFamily="2" charset="-122"/>
              </a:rPr>
              <a:t>.</a:t>
            </a:r>
          </a:p>
          <a:p>
            <a:r>
              <a:rPr lang="zh-CN" altLang="en-US" sz="2400" dirty="0" smtClean="0">
                <a:latin typeface="华文细黑" pitchFamily="2" charset="-122"/>
                <a:ea typeface="华文细黑" pitchFamily="2" charset="-122"/>
              </a:rPr>
              <a:t>点击计算时，是</a:t>
            </a:r>
            <a:r>
              <a:rPr lang="zh-CN" altLang="en-US" sz="2400" dirty="0" smtClean="0">
                <a:latin typeface="华文细黑" pitchFamily="2" charset="-122"/>
                <a:ea typeface="华文细黑" pitchFamily="2" charset="-122"/>
              </a:rPr>
              <a:t>计算</a:t>
            </a:r>
            <a:r>
              <a:rPr lang="zh-CN" altLang="en-US" sz="2400" dirty="0" smtClean="0">
                <a:latin typeface="华文细黑" pitchFamily="2" charset="-122"/>
                <a:ea typeface="华文细黑" pitchFamily="2" charset="-122"/>
              </a:rPr>
              <a:t>调整日期前一个月的结存标准成本与需要调整的标准成本之间的差异，带到表身的。</a:t>
            </a:r>
            <a:endParaRPr lang="en-US" altLang="zh-CN" sz="2400" dirty="0" smtClean="0">
              <a:latin typeface="华文细黑" pitchFamily="2" charset="-122"/>
              <a:ea typeface="华文细黑" pitchFamily="2" charset="-122"/>
            </a:endParaRPr>
          </a:p>
          <a:p>
            <a:endParaRPr lang="zh-CN" altLang="en-US"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7" name="Picture 9" descr="sunlikeerp"/>
          <p:cNvPicPr>
            <a:picLocks noChangeAspect="1" noChangeArrowheads="1"/>
          </p:cNvPicPr>
          <p:nvPr/>
        </p:nvPicPr>
        <p:blipFill>
          <a:blip r:embed="rId3"/>
          <a:srcRect/>
          <a:stretch>
            <a:fillRect/>
          </a:stretch>
        </p:blipFill>
        <p:spPr bwMode="auto">
          <a:xfrm>
            <a:off x="1714500" y="1155700"/>
            <a:ext cx="5715000" cy="3810000"/>
          </a:xfrm>
          <a:prstGeom prst="rect">
            <a:avLst/>
          </a:prstGeom>
          <a:noFill/>
        </p:spPr>
      </p:pic>
    </p:spTree>
  </p:cSld>
  <p:clrMapOvr>
    <a:masterClrMapping/>
  </p:clrMapOvr>
  <p:transition advTm="1350765">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455612"/>
          </a:xfrm>
        </p:spPr>
        <p:txBody>
          <a:bodyPr/>
          <a:lstStyle/>
          <a:p>
            <a:r>
              <a:rPr lang="zh-CN" altLang="en-US" sz="2800" dirty="0" smtClean="0">
                <a:latin typeface="华文细黑" pitchFamily="2" charset="-122"/>
                <a:ea typeface="华文细黑" pitchFamily="2" charset="-122"/>
              </a:rPr>
              <a:t>货品标准成本的设定</a:t>
            </a:r>
            <a:endParaRPr lang="zh-CN" altLang="en-US" sz="2800" dirty="0">
              <a:latin typeface="华文细黑" pitchFamily="2" charset="-122"/>
              <a:ea typeface="华文细黑" pitchFamily="2" charset="-122"/>
            </a:endParaRPr>
          </a:p>
        </p:txBody>
      </p:sp>
      <p:sp>
        <p:nvSpPr>
          <p:cNvPr id="3" name="文本占位符 2"/>
          <p:cNvSpPr>
            <a:spLocks noGrp="1"/>
          </p:cNvSpPr>
          <p:nvPr>
            <p:ph type="body" sz="quarter" idx="10"/>
          </p:nvPr>
        </p:nvSpPr>
        <p:spPr>
          <a:xfrm>
            <a:off x="381000" y="889000"/>
            <a:ext cx="8382000" cy="2733414"/>
          </a:xfrm>
        </p:spPr>
        <p:txBody>
          <a:bodyPr/>
          <a:lstStyle/>
          <a:p>
            <a:r>
              <a:rPr lang="zh-CN" altLang="en-US" sz="2800" dirty="0" smtClean="0">
                <a:latin typeface="华文细黑" pitchFamily="2" charset="-122"/>
                <a:ea typeface="华文细黑" pitchFamily="2" charset="-122"/>
              </a:rPr>
              <a:t>首先需要在</a:t>
            </a:r>
            <a:r>
              <a:rPr lang="zh-CN" altLang="zh-CN" sz="2800" dirty="0" smtClean="0">
                <a:latin typeface="华文细黑" pitchFamily="2" charset="-122"/>
                <a:ea typeface="华文细黑" pitchFamily="2" charset="-122"/>
              </a:rPr>
              <a:t>营业人资料设</a:t>
            </a:r>
            <a:r>
              <a:rPr lang="zh-CN" altLang="en-US" sz="2800" dirty="0" smtClean="0">
                <a:latin typeface="华文细黑" pitchFamily="2" charset="-122"/>
                <a:ea typeface="华文细黑" pitchFamily="2" charset="-122"/>
              </a:rPr>
              <a:t>定</a:t>
            </a:r>
            <a:r>
              <a:rPr lang="zh-CN" altLang="zh-CN" sz="2800" dirty="0" smtClean="0">
                <a:latin typeface="华文细黑" pitchFamily="2" charset="-122"/>
                <a:ea typeface="华文细黑" pitchFamily="2" charset="-122"/>
              </a:rPr>
              <a:t>中</a:t>
            </a:r>
            <a:r>
              <a:rPr lang="zh-CN" altLang="en-US" sz="2800" dirty="0" smtClean="0">
                <a:latin typeface="华文细黑" pitchFamily="2" charset="-122"/>
                <a:ea typeface="华文细黑" pitchFamily="2" charset="-122"/>
              </a:rPr>
              <a:t>，设置</a:t>
            </a:r>
            <a:r>
              <a:rPr lang="zh-CN" altLang="zh-CN" sz="2800" dirty="0" smtClean="0">
                <a:latin typeface="华文细黑" pitchFamily="2" charset="-122"/>
                <a:ea typeface="华文细黑" pitchFamily="2" charset="-122"/>
              </a:rPr>
              <a:t>选项</a:t>
            </a:r>
            <a:r>
              <a:rPr lang="en-US" altLang="zh-CN" sz="2800" dirty="0" smtClean="0">
                <a:latin typeface="华文细黑" pitchFamily="2" charset="-122"/>
                <a:ea typeface="华文细黑" pitchFamily="2" charset="-122"/>
              </a:rPr>
              <a:t>[</a:t>
            </a:r>
            <a:r>
              <a:rPr lang="zh-CN" altLang="zh-CN" sz="2800" dirty="0" smtClean="0">
                <a:latin typeface="华文细黑" pitchFamily="2" charset="-122"/>
                <a:ea typeface="华文细黑" pitchFamily="2" charset="-122"/>
              </a:rPr>
              <a:t>货品标准成本设定方法</a:t>
            </a:r>
            <a:r>
              <a:rPr lang="en-US" altLang="zh-CN" sz="2800" dirty="0" smtClean="0">
                <a:latin typeface="华文细黑" pitchFamily="2" charset="-122"/>
                <a:ea typeface="华文细黑" pitchFamily="2" charset="-122"/>
              </a:rPr>
              <a:t>]</a:t>
            </a:r>
            <a:r>
              <a:rPr lang="zh-CN" altLang="zh-CN" sz="2800" dirty="0" smtClean="0">
                <a:latin typeface="华文细黑" pitchFamily="2" charset="-122"/>
                <a:ea typeface="华文细黑" pitchFamily="2" charset="-122"/>
              </a:rPr>
              <a:t>。</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货品标准成本设定方法提供了两个选项，可以选择是按货品</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特征的方式还是按货品的方式取值。</a:t>
            </a:r>
            <a:endParaRPr lang="zh-CN" altLang="en-US" sz="2800" dirty="0">
              <a:latin typeface="华文细黑" pitchFamily="2" charset="-122"/>
              <a:ea typeface="华文细黑" pitchFamily="2" charset="-122"/>
            </a:endParaRPr>
          </a:p>
        </p:txBody>
      </p:sp>
      <p:pic>
        <p:nvPicPr>
          <p:cNvPr id="1026" name="Picture 2"/>
          <p:cNvPicPr>
            <a:picLocks noChangeAspect="1" noChangeArrowheads="1"/>
          </p:cNvPicPr>
          <p:nvPr/>
        </p:nvPicPr>
        <p:blipFill>
          <a:blip r:embed="rId2"/>
          <a:srcRect/>
          <a:stretch>
            <a:fillRect/>
          </a:stretch>
        </p:blipFill>
        <p:spPr bwMode="auto">
          <a:xfrm>
            <a:off x="471488" y="2903538"/>
            <a:ext cx="5610225" cy="27527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430212"/>
          </a:xfrm>
        </p:spPr>
        <p:txBody>
          <a:bodyPr/>
          <a:lstStyle/>
          <a:p>
            <a:r>
              <a:rPr lang="zh-CN" altLang="en-US" sz="2800" dirty="0" smtClean="0">
                <a:latin typeface="华文细黑" pitchFamily="2" charset="-122"/>
                <a:ea typeface="华文细黑" pitchFamily="2" charset="-122"/>
              </a:rPr>
              <a:t>货品标准成本的设定</a:t>
            </a:r>
            <a:endParaRPr lang="zh-CN" altLang="en-US" sz="2800" dirty="0"/>
          </a:p>
        </p:txBody>
      </p:sp>
      <p:sp>
        <p:nvSpPr>
          <p:cNvPr id="3" name="文本占位符 2"/>
          <p:cNvSpPr>
            <a:spLocks noGrp="1"/>
          </p:cNvSpPr>
          <p:nvPr>
            <p:ph type="body" sz="quarter" idx="10"/>
          </p:nvPr>
        </p:nvSpPr>
        <p:spPr>
          <a:xfrm>
            <a:off x="381000" y="685800"/>
            <a:ext cx="8382000" cy="2936614"/>
          </a:xfrm>
        </p:spPr>
        <p:txBody>
          <a:bodyPr/>
          <a:lstStyle/>
          <a:p>
            <a:r>
              <a:rPr lang="zh-CN" altLang="en-US" dirty="0" smtClean="0"/>
              <a:t>若选择</a:t>
            </a:r>
            <a:r>
              <a:rPr lang="en-US" altLang="zh-CN" dirty="0" smtClean="0"/>
              <a:t>1.</a:t>
            </a:r>
            <a:r>
              <a:rPr lang="zh-CN" altLang="en-US" dirty="0" smtClean="0"/>
              <a:t>依货品</a:t>
            </a:r>
            <a:r>
              <a:rPr lang="en-US" altLang="zh-CN" dirty="0" smtClean="0"/>
              <a:t>+</a:t>
            </a:r>
            <a:r>
              <a:rPr lang="zh-CN" altLang="en-US" dirty="0" smtClean="0"/>
              <a:t>特征，则单据中取标准成本时是依据货品</a:t>
            </a:r>
            <a:r>
              <a:rPr lang="en-US" altLang="zh-CN" dirty="0" smtClean="0"/>
              <a:t>+</a:t>
            </a:r>
            <a:r>
              <a:rPr lang="zh-CN" altLang="en-US" dirty="0" smtClean="0"/>
              <a:t>特征</a:t>
            </a:r>
            <a:r>
              <a:rPr lang="en-US" altLang="zh-CN" dirty="0" smtClean="0"/>
              <a:t>+</a:t>
            </a:r>
            <a:r>
              <a:rPr lang="zh-CN" altLang="en-US" dirty="0" smtClean="0"/>
              <a:t>仓库取标准成本。</a:t>
            </a:r>
            <a:endParaRPr lang="en-US" altLang="zh-CN" dirty="0" smtClean="0"/>
          </a:p>
          <a:p>
            <a:r>
              <a:rPr lang="zh-CN" altLang="en-US" dirty="0" smtClean="0"/>
              <a:t>选择</a:t>
            </a:r>
            <a:r>
              <a:rPr lang="en-US" altLang="zh-CN" dirty="0" smtClean="0"/>
              <a:t>2.</a:t>
            </a:r>
            <a:r>
              <a:rPr lang="zh-CN" altLang="en-US" dirty="0" smtClean="0"/>
              <a:t>依货品时，则是依据货品</a:t>
            </a:r>
            <a:r>
              <a:rPr lang="en-US" altLang="zh-CN" dirty="0" smtClean="0"/>
              <a:t>+</a:t>
            </a:r>
            <a:r>
              <a:rPr lang="zh-CN" altLang="en-US" dirty="0" smtClean="0"/>
              <a:t>仓库取标准成本。如果货品有使用特征，但不同特征的货品标准成本是相同的，则需要选择依货品设定标准成本。</a:t>
            </a:r>
            <a:endParaRPr lang="zh-CN" alt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货品标准成本的设定</a:t>
            </a:r>
            <a:endParaRPr lang="zh-CN" altLang="en-US" sz="2800" dirty="0"/>
          </a:p>
        </p:txBody>
      </p:sp>
      <p:sp>
        <p:nvSpPr>
          <p:cNvPr id="3" name="文本占位符 2"/>
          <p:cNvSpPr>
            <a:spLocks noGrp="1"/>
          </p:cNvSpPr>
          <p:nvPr>
            <p:ph type="body" sz="quarter" idx="10"/>
          </p:nvPr>
        </p:nvSpPr>
        <p:spPr>
          <a:xfrm>
            <a:off x="381000" y="736600"/>
            <a:ext cx="8382000" cy="5283200"/>
          </a:xfrm>
        </p:spPr>
        <p:txBody>
          <a:bodyPr/>
          <a:lstStyle/>
          <a:p>
            <a:r>
              <a:rPr lang="zh-CN" altLang="en-US" sz="2800" dirty="0" smtClean="0">
                <a:latin typeface="华文细黑" pitchFamily="2" charset="-122"/>
                <a:ea typeface="华文细黑" pitchFamily="2" charset="-122"/>
              </a:rPr>
              <a:t>设定货品的标准成本是通过调整货品标准成本作业来完成的。</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货品有使用特征，但不同特征的货品标准成本是相同的，营业人资料中选择依货品设定标准成本。</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当标准成本设定依货品时，在调整标准成本作业中特征栏位将不被显示。</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如果所有仓库的标准成本是相同的，则仓库不需要设置，只需要依货品设置标准成本。如果不同仓库的标准成本是不相同的，则仓库需要设置。设置仓库以后，就依货品</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仓库取标准成本。</a:t>
            </a:r>
            <a:r>
              <a:rPr lang="en-US" altLang="zh-CN" dirty="0" smtClean="0"/>
              <a:t/>
            </a:r>
            <a:br>
              <a:rPr lang="en-US" altLang="zh-CN" dirty="0" smtClean="0"/>
            </a:br>
            <a:endParaRPr lang="zh-CN" alt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000" y="77788"/>
            <a:ext cx="4826000" cy="387798"/>
          </a:xfrm>
        </p:spPr>
        <p:txBody>
          <a:bodyPr/>
          <a:lstStyle/>
          <a:p>
            <a:r>
              <a:rPr lang="zh-CN" altLang="en-US" sz="2800" dirty="0" smtClean="0">
                <a:latin typeface="华文细黑" pitchFamily="2" charset="-122"/>
                <a:ea typeface="华文细黑" pitchFamily="2" charset="-122"/>
              </a:rPr>
              <a:t>货品标准成本的设定</a:t>
            </a:r>
            <a:endParaRPr lang="zh-CN" altLang="en-US" sz="2800" dirty="0"/>
          </a:p>
        </p:txBody>
      </p:sp>
      <p:sp>
        <p:nvSpPr>
          <p:cNvPr id="3" name="文本占位符 2"/>
          <p:cNvSpPr>
            <a:spLocks noGrp="1"/>
          </p:cNvSpPr>
          <p:nvPr>
            <p:ph type="body" sz="quarter" idx="10"/>
          </p:nvPr>
        </p:nvSpPr>
        <p:spPr>
          <a:xfrm>
            <a:off x="381000" y="711200"/>
            <a:ext cx="8382000" cy="2911214"/>
          </a:xfrm>
        </p:spPr>
        <p:txBody>
          <a:bodyPr/>
          <a:lstStyle/>
          <a:p>
            <a:r>
              <a:rPr lang="zh-CN" altLang="en-US" sz="2800" dirty="0" smtClean="0">
                <a:latin typeface="华文细黑" pitchFamily="2" charset="-122"/>
                <a:ea typeface="华文细黑" pitchFamily="2" charset="-122"/>
              </a:rPr>
              <a:t>调整货品标准成本</a:t>
            </a:r>
            <a:r>
              <a:rPr lang="en-US" altLang="zh-CN" sz="2800" dirty="0" smtClean="0">
                <a:latin typeface="华文细黑" pitchFamily="2" charset="-122"/>
                <a:ea typeface="华文细黑" pitchFamily="2" charset="-122"/>
              </a:rPr>
              <a:t>—</a:t>
            </a:r>
            <a:r>
              <a:rPr lang="zh-CN" altLang="en-US" sz="2800" dirty="0" smtClean="0">
                <a:latin typeface="华文细黑" pitchFamily="2" charset="-122"/>
                <a:ea typeface="华文细黑" pitchFamily="2" charset="-122"/>
              </a:rPr>
              <a:t>用于设置货品的标准成本。</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可以通过新增或者撷取其它资料来建立货品的标准成本。</a:t>
            </a:r>
            <a:endParaRPr lang="en-US" altLang="zh-CN" sz="2800" dirty="0" smtClean="0">
              <a:latin typeface="华文细黑" pitchFamily="2" charset="-122"/>
              <a:ea typeface="华文细黑" pitchFamily="2" charset="-122"/>
            </a:endParaRPr>
          </a:p>
          <a:p>
            <a:r>
              <a:rPr lang="zh-CN" altLang="en-US" sz="2800" dirty="0" smtClean="0">
                <a:latin typeface="华文细黑" pitchFamily="2" charset="-122"/>
                <a:ea typeface="华文细黑" pitchFamily="2" charset="-122"/>
              </a:rPr>
              <a:t>新增</a:t>
            </a:r>
            <a:r>
              <a:rPr lang="en-US" altLang="zh-CN" sz="2800" dirty="0" smtClean="0">
                <a:latin typeface="华文细黑" pitchFamily="2" charset="-122"/>
                <a:ea typeface="华文细黑" pitchFamily="2" charset="-122"/>
              </a:rPr>
              <a:t>A001</a:t>
            </a:r>
            <a:r>
              <a:rPr lang="zh-CN" altLang="en-US" sz="2800" dirty="0" smtClean="0">
                <a:latin typeface="华文细黑" pitchFamily="2" charset="-122"/>
                <a:ea typeface="华文细黑" pitchFamily="2" charset="-122"/>
              </a:rPr>
              <a:t>货品的标准成本，调整日期</a:t>
            </a:r>
            <a:r>
              <a:rPr lang="en-US" altLang="zh-CN" sz="2800" dirty="0" smtClean="0">
                <a:latin typeface="华文细黑" pitchFamily="2" charset="-122"/>
                <a:ea typeface="华文细黑" pitchFamily="2" charset="-122"/>
              </a:rPr>
              <a:t>2012-11-01</a:t>
            </a:r>
            <a:r>
              <a:rPr lang="zh-CN" altLang="en-US" sz="2800" dirty="0" smtClean="0">
                <a:latin typeface="华文细黑" pitchFamily="2" charset="-122"/>
                <a:ea typeface="华文细黑" pitchFamily="2" charset="-122"/>
              </a:rPr>
              <a:t>开始至</a:t>
            </a:r>
            <a:r>
              <a:rPr lang="en-US" altLang="zh-CN" sz="2800" dirty="0" smtClean="0">
                <a:latin typeface="华文细黑" pitchFamily="2" charset="-122"/>
                <a:ea typeface="华文细黑" pitchFamily="2" charset="-122"/>
              </a:rPr>
              <a:t>2012-11-20</a:t>
            </a:r>
            <a:r>
              <a:rPr lang="zh-CN" altLang="en-US" sz="2800" dirty="0" smtClean="0">
                <a:latin typeface="华文细黑" pitchFamily="2" charset="-122"/>
                <a:ea typeface="华文细黑" pitchFamily="2" charset="-122"/>
              </a:rPr>
              <a:t>止</a:t>
            </a:r>
            <a:r>
              <a:rPr lang="en-US" altLang="zh-CN" sz="2800" dirty="0" smtClean="0">
                <a:latin typeface="华文细黑" pitchFamily="2" charset="-122"/>
                <a:ea typeface="华文细黑" pitchFamily="2" charset="-122"/>
              </a:rPr>
              <a:t> </a:t>
            </a:r>
            <a:r>
              <a:rPr lang="zh-CN" altLang="en-US" sz="2800" dirty="0" smtClean="0">
                <a:latin typeface="华文细黑" pitchFamily="2" charset="-122"/>
                <a:ea typeface="华文细黑" pitchFamily="2" charset="-122"/>
              </a:rPr>
              <a:t>，单位标准成本是</a:t>
            </a:r>
            <a:r>
              <a:rPr lang="en-US" altLang="zh-CN" sz="2800" dirty="0" smtClean="0">
                <a:latin typeface="华文细黑" pitchFamily="2" charset="-122"/>
                <a:ea typeface="华文细黑" pitchFamily="2" charset="-122"/>
              </a:rPr>
              <a:t>10。</a:t>
            </a:r>
            <a:r>
              <a:rPr lang="zh-CN" altLang="en-US" sz="2800" dirty="0" smtClean="0">
                <a:latin typeface="华文细黑" pitchFamily="2" charset="-122"/>
                <a:ea typeface="华文细黑" pitchFamily="2" charset="-122"/>
              </a:rPr>
              <a:t>调整日期</a:t>
            </a:r>
            <a:r>
              <a:rPr lang="en-US" altLang="zh-CN" sz="2800" dirty="0" smtClean="0">
                <a:latin typeface="华文细黑" pitchFamily="2" charset="-122"/>
                <a:ea typeface="华文细黑" pitchFamily="2" charset="-122"/>
              </a:rPr>
              <a:t>2012-11-20</a:t>
            </a:r>
            <a:r>
              <a:rPr lang="zh-CN" altLang="en-US" sz="2800" dirty="0" smtClean="0">
                <a:latin typeface="华文细黑" pitchFamily="2" charset="-122"/>
                <a:ea typeface="华文细黑" pitchFamily="2" charset="-122"/>
              </a:rPr>
              <a:t>开始至</a:t>
            </a:r>
            <a:r>
              <a:rPr lang="en-US" altLang="zh-CN" sz="2800" dirty="0" smtClean="0">
                <a:latin typeface="华文细黑" pitchFamily="2" charset="-122"/>
                <a:ea typeface="华文细黑" pitchFamily="2" charset="-122"/>
              </a:rPr>
              <a:t>2012-12-01</a:t>
            </a:r>
            <a:r>
              <a:rPr lang="zh-CN" altLang="en-US" sz="2800" dirty="0" smtClean="0">
                <a:latin typeface="华文细黑" pitchFamily="2" charset="-122"/>
                <a:ea typeface="华文细黑" pitchFamily="2" charset="-122"/>
              </a:rPr>
              <a:t>止</a:t>
            </a:r>
            <a:r>
              <a:rPr lang="en-US" altLang="zh-CN" sz="2800" dirty="0" smtClean="0">
                <a:latin typeface="华文细黑" pitchFamily="2" charset="-122"/>
                <a:ea typeface="华文细黑" pitchFamily="2" charset="-122"/>
              </a:rPr>
              <a:t> </a:t>
            </a:r>
            <a:r>
              <a:rPr lang="zh-CN" altLang="en-US" sz="2800" dirty="0" smtClean="0">
                <a:latin typeface="华文细黑" pitchFamily="2" charset="-122"/>
                <a:ea typeface="华文细黑" pitchFamily="2" charset="-122"/>
              </a:rPr>
              <a:t>，单位标准成本是</a:t>
            </a:r>
            <a:r>
              <a:rPr lang="en-US" altLang="zh-CN" sz="2800" dirty="0" smtClean="0">
                <a:latin typeface="华文细黑" pitchFamily="2" charset="-122"/>
                <a:ea typeface="华文细黑" pitchFamily="2" charset="-122"/>
              </a:rPr>
              <a:t>20。</a:t>
            </a:r>
            <a:r>
              <a:rPr lang="zh-CN" altLang="en-US" dirty="0" smtClean="0">
                <a:latin typeface="华文细黑" pitchFamily="2" charset="-122"/>
                <a:ea typeface="华文细黑" pitchFamily="2" charset="-122"/>
              </a:rPr>
              <a:t>调整日期</a:t>
            </a:r>
            <a:r>
              <a:rPr lang="en-US" altLang="zh-CN" dirty="0" smtClean="0">
                <a:latin typeface="华文细黑" pitchFamily="2" charset="-122"/>
                <a:ea typeface="华文细黑" pitchFamily="2" charset="-122"/>
              </a:rPr>
              <a:t>2012-12-01</a:t>
            </a:r>
            <a:r>
              <a:rPr lang="zh-CN" altLang="en-US" dirty="0" smtClean="0">
                <a:latin typeface="华文细黑" pitchFamily="2" charset="-122"/>
                <a:ea typeface="华文细黑" pitchFamily="2" charset="-122"/>
              </a:rPr>
              <a:t>开始，单位标准成本是</a:t>
            </a:r>
            <a:r>
              <a:rPr lang="en-US" altLang="zh-CN" dirty="0" smtClean="0">
                <a:latin typeface="华文细黑" pitchFamily="2" charset="-122"/>
                <a:ea typeface="华文细黑" pitchFamily="2" charset="-122"/>
              </a:rPr>
              <a:t>30。</a:t>
            </a:r>
            <a:endParaRPr lang="zh-CN" altLang="en-US" dirty="0"/>
          </a:p>
        </p:txBody>
      </p:sp>
      <p:pic>
        <p:nvPicPr>
          <p:cNvPr id="1028" name="Picture 4"/>
          <p:cNvPicPr>
            <a:picLocks noChangeAspect="1" noChangeArrowheads="1"/>
          </p:cNvPicPr>
          <p:nvPr/>
        </p:nvPicPr>
        <p:blipFill>
          <a:blip r:embed="rId2"/>
          <a:srcRect/>
          <a:stretch>
            <a:fillRect/>
          </a:stretch>
        </p:blipFill>
        <p:spPr bwMode="auto">
          <a:xfrm>
            <a:off x="542925" y="4267200"/>
            <a:ext cx="4857750" cy="2209800"/>
          </a:xfrm>
          <a:prstGeom prst="rect">
            <a:avLst/>
          </a:prstGeom>
          <a:noFill/>
          <a:ln w="9525">
            <a:noFill/>
            <a:miter lim="800000"/>
            <a:headEnd/>
            <a:tailEnd/>
          </a:ln>
        </p:spPr>
      </p:pic>
      <p:sp>
        <p:nvSpPr>
          <p:cNvPr id="11" name="圆角矩形标注 10"/>
          <p:cNvSpPr/>
          <p:nvPr/>
        </p:nvSpPr>
        <p:spPr bwMode="auto">
          <a:xfrm>
            <a:off x="6184900" y="3810000"/>
            <a:ext cx="2692400" cy="980948"/>
          </a:xfrm>
          <a:prstGeom prst="wedgeRoundRectCallout">
            <a:avLst>
              <a:gd name="adj1" fmla="val -93947"/>
              <a:gd name="adj2" fmla="val 63794"/>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zh-CN" altLang="en-US" sz="2000" dirty="0" smtClean="0">
                <a:solidFill>
                  <a:schemeClr val="bg1"/>
                </a:solidFill>
                <a:effectLst>
                  <a:outerShdw blurRad="38100" dist="38100" dir="2700000" algn="tl">
                    <a:srgbClr val="000000">
                      <a:alpha val="43137"/>
                    </a:srgbClr>
                  </a:outerShdw>
                </a:effectLst>
                <a:latin typeface="Calibri" pitchFamily="34" charset="0"/>
              </a:rPr>
              <a:t>调整货品标准成本设置的均是主单位标准成本。</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文本占位符 2"/>
          <p:cNvSpPr>
            <a:spLocks noGrp="1"/>
          </p:cNvSpPr>
          <p:nvPr>
            <p:ph type="body" sz="quarter" idx="10"/>
          </p:nvPr>
        </p:nvSpPr>
        <p:spPr>
          <a:xfrm>
            <a:off x="381000" y="723900"/>
            <a:ext cx="8382000" cy="2898514"/>
          </a:xfrm>
        </p:spPr>
        <p:txBody>
          <a:bodyPr/>
          <a:lstStyle/>
          <a:p>
            <a:r>
              <a:rPr lang="zh-CN" altLang="en-US" sz="2800" dirty="0" smtClean="0">
                <a:latin typeface="华文细黑" pitchFamily="2" charset="-122"/>
                <a:ea typeface="华文细黑" pitchFamily="2" charset="-122"/>
              </a:rPr>
              <a:t>登打一张采购单，由于采购单的单据日期是</a:t>
            </a:r>
            <a:r>
              <a:rPr lang="en-US" altLang="zh-CN" sz="2800" dirty="0" smtClean="0">
                <a:latin typeface="华文细黑" pitchFamily="2" charset="-122"/>
                <a:ea typeface="华文细黑" pitchFamily="2" charset="-122"/>
              </a:rPr>
              <a:t>2012-11-27</a:t>
            </a:r>
            <a:r>
              <a:rPr lang="zh-CN" altLang="en-US" sz="2800" dirty="0" smtClean="0">
                <a:latin typeface="华文细黑" pitchFamily="2" charset="-122"/>
                <a:ea typeface="华文细黑" pitchFamily="2" charset="-122"/>
              </a:rPr>
              <a:t>日，所以取调整日期在单据日期前最近一笔的单位标准成本是</a:t>
            </a:r>
            <a:r>
              <a:rPr lang="en-US" altLang="zh-CN" sz="2800" dirty="0" smtClean="0">
                <a:latin typeface="华文细黑" pitchFamily="2" charset="-122"/>
                <a:ea typeface="华文细黑" pitchFamily="2" charset="-122"/>
              </a:rPr>
              <a:t>20。</a:t>
            </a:r>
          </a:p>
          <a:p>
            <a:r>
              <a:rPr lang="zh-CN" altLang="en-US" sz="2800" dirty="0" smtClean="0">
                <a:latin typeface="华文细黑" pitchFamily="2" charset="-122"/>
                <a:ea typeface="华文细黑" pitchFamily="2" charset="-122"/>
              </a:rPr>
              <a:t>因为我们选择的标准成本设定方法是依货品，虽然货品</a:t>
            </a:r>
            <a:r>
              <a:rPr lang="en-US" altLang="zh-CN" sz="2800" dirty="0" smtClean="0">
                <a:latin typeface="华文细黑" pitchFamily="2" charset="-122"/>
                <a:ea typeface="华文细黑" pitchFamily="2" charset="-122"/>
              </a:rPr>
              <a:t>A001</a:t>
            </a:r>
            <a:r>
              <a:rPr lang="zh-CN" altLang="en-US" sz="2800" dirty="0" smtClean="0">
                <a:latin typeface="华文细黑" pitchFamily="2" charset="-122"/>
                <a:ea typeface="华文细黑" pitchFamily="2" charset="-122"/>
              </a:rPr>
              <a:t>分别有两个不同的特征及仓库，但只会依据货品取标准成本，而不会考虑相同货品中的不同特征及仓库。</a:t>
            </a:r>
            <a:r>
              <a:rPr lang="zh-CN" altLang="en-US" dirty="0" smtClean="0"/>
              <a:t/>
            </a:r>
            <a:br>
              <a:rPr lang="zh-CN" altLang="en-US" dirty="0" smtClean="0"/>
            </a:br>
            <a:endParaRPr lang="zh-CN" altLang="en-US" dirty="0"/>
          </a:p>
        </p:txBody>
      </p:sp>
      <p:pic>
        <p:nvPicPr>
          <p:cNvPr id="2050" name="Picture 2"/>
          <p:cNvPicPr>
            <a:picLocks noChangeAspect="1" noChangeArrowheads="1"/>
          </p:cNvPicPr>
          <p:nvPr/>
        </p:nvPicPr>
        <p:blipFill>
          <a:blip r:embed="rId2"/>
          <a:srcRect/>
          <a:stretch>
            <a:fillRect/>
          </a:stretch>
        </p:blipFill>
        <p:spPr bwMode="auto">
          <a:xfrm>
            <a:off x="163513" y="3509963"/>
            <a:ext cx="6886575" cy="3190875"/>
          </a:xfrm>
          <a:prstGeom prst="rect">
            <a:avLst/>
          </a:prstGeom>
          <a:noFill/>
          <a:ln w="9525">
            <a:noFill/>
            <a:miter lim="800000"/>
            <a:headEnd/>
            <a:tailEnd/>
          </a:ln>
        </p:spPr>
      </p:pic>
      <p:sp>
        <p:nvSpPr>
          <p:cNvPr id="5" name="圆角矩形标注 4"/>
          <p:cNvSpPr/>
          <p:nvPr/>
        </p:nvSpPr>
        <p:spPr bwMode="auto">
          <a:xfrm>
            <a:off x="7353300" y="3390900"/>
            <a:ext cx="1638300" cy="1298448"/>
          </a:xfrm>
          <a:prstGeom prst="wedgeRoundRectCallout">
            <a:avLst>
              <a:gd name="adj1" fmla="val -118507"/>
              <a:gd name="adj2" fmla="val 143682"/>
              <a:gd name="adj3" fmla="val 1666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zh-CN" altLang="en-US" sz="2000" dirty="0" smtClean="0">
                <a:solidFill>
                  <a:schemeClr val="bg1"/>
                </a:solidFill>
                <a:effectLst>
                  <a:outerShdw blurRad="38100" dist="38100" dir="2700000" algn="tl">
                    <a:srgbClr val="000000">
                      <a:alpha val="43137"/>
                    </a:srgbClr>
                  </a:outerShdw>
                </a:effectLst>
                <a:latin typeface="Calibri" pitchFamily="34" charset="0"/>
              </a:rPr>
              <a:t>单据中的标准成本也是 指主单位的标准成本</a:t>
            </a: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MTOOLS" val="&lt;WMTools ver=&quot;1.0&quot;&gt;&lt;Timings time=&quot;5/11/2009 2:37:20 PM&quot;&gt;&lt;Slide id=&quot;257&quot; dur=&quot;679.4219&quot;/&gt;&lt;Slide id=&quot;283&quot; dur=&quot;56.73438&quot;/&gt;&lt;Slide id=&quot;284&quot; dur=&quot;181.2188&quot;/&gt;&lt;Slide id=&quot;285&quot; dur=&quot;117.6094&quot;/&gt;&lt;Slide id=&quot;286&quot; dur=&quot;166.9375&quot;/&gt;&lt;Slide id=&quot;266&quot; dur=&quot;924.6094&quot;/&gt;&lt;Slide id=&quot;287&quot; dur=&quot;23.29688&quot;/&gt;&lt;Slide id=&quot;288&quot; dur=&quot;1350.766&quot;/&gt;&lt;Slide id=&quot;289&quot; dur=&quot;34.625&quot;/&gt;&lt;Slide id=&quot;290&quot; dur=&quot;726.1563&quot;/&gt;&lt;Slide id=&quot;291&quot; dur=&quot;220.2344&quot;/&gt;&lt;Slide id=&quot;294&quot; dur=&quot;182.9844&quot;/&gt;&lt;Slide id=&quot;292&quot; dur=&quot;116.5&quot;/&gt;&lt;Slide id=&quot;274&quot; dur=&quot;5&quot;/&gt;&lt;Slide id=&quot;295&quot; dur=&quot;21.42188&quot;/&gt;&lt;Slide id=&quot;296&quot; dur=&quot;25.75&quot;/&gt;&lt;Slide id=&quot;282&quot; dur=&quot;374.6563&quot; bld=&quot;|.1|2.2|0|2.2|0|2.2|0|2.2&quot;/&gt;&lt;Slide id=&quot;296&quot; dur=&quot;131.1719&quot;/&gt;&lt;Slide id=&quot;295&quot; dur=&quot;9.90625&quot;/&gt;&lt;/Timings&gt;&lt;Timings time=&quot;5/11/2009 2:28:33 PM&quot;&gt;&lt;Slide id=&quot;256&quot; dur=&quot;1.09375&quot;/&gt;&lt;Slide id=&quot;257&quot; dur=&quot;509.3438&quot;/&gt;&lt;/Timings&gt;&lt;Timings time=&quot;5/11/2009 2:28:23 PM&quot;&gt;&lt;Slide id=&quot;292&quot; dur=&quot;1.515625&quot;/&gt;&lt;/Timings&gt;&lt;Timings time=&quot;5/10/2009 1:54:07 PM&quot;&gt;&lt;Slide id=&quot;256&quot; dur=&quot;4.964844&quot;/&gt;&lt;Slide id=&quot;257&quot; dur=&quot;1.480469&quot;/&gt;&lt;Slide id=&quot;283&quot; dur=&quot;2.394531&quot;/&gt;&lt;Slide id=&quot;284&quot; dur=&quot;.625&quot;/&gt;&lt;/Timings&gt;&lt;/WMTools&gt;"/>
</p:tagLst>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課程內頁">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ch Ed North America 2009">
  <a:themeElements>
    <a:clrScheme name="自訂 3">
      <a:dk1>
        <a:srgbClr val="FFFFFF"/>
      </a:dk1>
      <a:lt1>
        <a:srgbClr val="000000"/>
      </a:lt1>
      <a:dk2>
        <a:srgbClr val="CCFFCC"/>
      </a:dk2>
      <a:lt2>
        <a:srgbClr val="CCCCCC"/>
      </a:lt2>
      <a:accent1>
        <a:srgbClr val="CCFFCC"/>
      </a:accent1>
      <a:accent2>
        <a:srgbClr val="FFC000"/>
      </a:accent2>
      <a:accent3>
        <a:srgbClr val="D90026"/>
      </a:accent3>
      <a:accent4>
        <a:srgbClr val="1E78B9"/>
      </a:accent4>
      <a:accent5>
        <a:srgbClr val="FFFF11"/>
      </a:accent5>
      <a:accent6>
        <a:srgbClr val="D90026"/>
      </a:accent6>
      <a:hlink>
        <a:srgbClr val="165A8A"/>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TENA09-FINAL</Template>
  <TotalTime>6454</TotalTime>
  <Words>3032</Words>
  <Application>Microsoft Office PowerPoint</Application>
  <PresentationFormat>全屏显示(4:3)</PresentationFormat>
  <Paragraphs>135</Paragraphs>
  <Slides>41</Slides>
  <Notes>2</Notes>
  <HiddenSlides>0</HiddenSlides>
  <MMClips>0</MMClips>
  <ScaleCrop>false</ScaleCrop>
  <HeadingPairs>
    <vt:vector size="4" baseType="variant">
      <vt:variant>
        <vt:lpstr>主题</vt:lpstr>
      </vt:variant>
      <vt:variant>
        <vt:i4>5</vt:i4>
      </vt:variant>
      <vt:variant>
        <vt:lpstr>幻灯片标题</vt:lpstr>
      </vt:variant>
      <vt:variant>
        <vt:i4>41</vt:i4>
      </vt:variant>
    </vt:vector>
  </HeadingPairs>
  <TitlesOfParts>
    <vt:vector size="46" baseType="lpstr">
      <vt:lpstr>1_自訂設計</vt:lpstr>
      <vt:lpstr>2_自訂設計</vt:lpstr>
      <vt:lpstr>課程內頁</vt:lpstr>
      <vt:lpstr>Tech Ed North America 2009</vt:lpstr>
      <vt:lpstr>Office Theme</vt:lpstr>
      <vt:lpstr>幻灯片 1</vt:lpstr>
      <vt:lpstr>Sunlike  erp 标准成本</vt:lpstr>
      <vt:lpstr>幻灯片 3</vt:lpstr>
      <vt:lpstr>幻灯片 4</vt:lpstr>
      <vt:lpstr>货品标准成本的设定</vt:lpstr>
      <vt:lpstr>货品标准成本的设定</vt:lpstr>
      <vt:lpstr>货品标准成本的设定</vt:lpstr>
      <vt:lpstr>货品标准成本的设定</vt:lpstr>
      <vt:lpstr>幻灯片 9</vt:lpstr>
      <vt:lpstr>货品标准成本的设定</vt:lpstr>
      <vt:lpstr>幻灯片 11</vt:lpstr>
      <vt:lpstr>单据中标准成本的取值 </vt:lpstr>
      <vt:lpstr>幻灯片 13</vt:lpstr>
      <vt:lpstr>幻灯片 14</vt:lpstr>
      <vt:lpstr>幻灯片 15</vt:lpstr>
      <vt:lpstr>幻灯片 16</vt:lpstr>
      <vt:lpstr>MRP单据标准成本取值 </vt:lpstr>
      <vt:lpstr>MRP单据标准成本取值</vt:lpstr>
      <vt:lpstr>MRP单据标准成本取值</vt:lpstr>
      <vt:lpstr>MRP单据标准成本取值</vt:lpstr>
      <vt:lpstr>MRP单据标准成本取值</vt:lpstr>
      <vt:lpstr>MRP单据标准成本取值</vt:lpstr>
      <vt:lpstr>MRP单据标准成本取值</vt:lpstr>
      <vt:lpstr>幻灯片 24</vt:lpstr>
      <vt:lpstr>幻灯片 25</vt:lpstr>
      <vt:lpstr>幻灯片 26</vt:lpstr>
      <vt:lpstr>幻灯片 27</vt:lpstr>
      <vt:lpstr>幻灯片 28</vt:lpstr>
      <vt:lpstr>标准成本凭证的切制 </vt:lpstr>
      <vt:lpstr>幻灯片 30</vt:lpstr>
      <vt:lpstr>幻灯片 31</vt:lpstr>
      <vt:lpstr>幻灯片 32</vt:lpstr>
      <vt:lpstr>单据标准成本重整 </vt:lpstr>
      <vt:lpstr>单据标准成本重整</vt:lpstr>
      <vt:lpstr>幻灯片 35</vt:lpstr>
      <vt:lpstr>幻灯片 36</vt:lpstr>
      <vt:lpstr>单据标准成本重整</vt:lpstr>
      <vt:lpstr>单据标准成本重整</vt:lpstr>
      <vt:lpstr>单据标准成本重整</vt:lpstr>
      <vt:lpstr>幻灯片 40</vt:lpstr>
      <vt:lpstr>幻灯片 41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Lap Around Team System 2010 Architecture Edition</dc:title>
  <dc:subject>Tech·Ed  North America 2009</dc:subject>
  <dc:creator>Cameron Skinner</dc:creator>
  <dc:description>Template: Slidework LLC
Formatting: Tonya Ricks
Event Date: May 11 - 15, 2009
Event Location: Los Angeles, CA
Audience:</dc:description>
  <cp:lastModifiedBy>房丽</cp:lastModifiedBy>
  <cp:revision>708</cp:revision>
  <dcterms:created xsi:type="dcterms:W3CDTF">2009-02-10T21:31:03Z</dcterms:created>
  <dcterms:modified xsi:type="dcterms:W3CDTF">2012-12-13T08:20:20Z</dcterms:modified>
</cp:coreProperties>
</file>