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theme/theme3.xml" ContentType="application/vnd.openxmlformats-officedocument.them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3" r:id="rId1"/>
    <p:sldMasterId id="2147483724" r:id="rId2"/>
    <p:sldMasterId id="2147483725" r:id="rId3"/>
    <p:sldMasterId id="2147483693" r:id="rId4"/>
    <p:sldMasterId id="2147483755" r:id="rId5"/>
  </p:sldMasterIdLst>
  <p:notesMasterIdLst>
    <p:notesMasterId r:id="rId42"/>
  </p:notesMasterIdLst>
  <p:handoutMasterIdLst>
    <p:handoutMasterId r:id="rId43"/>
  </p:handoutMasterIdLst>
  <p:sldIdLst>
    <p:sldId id="316" r:id="rId6"/>
    <p:sldId id="257" r:id="rId7"/>
    <p:sldId id="320" r:id="rId8"/>
    <p:sldId id="368" r:id="rId9"/>
    <p:sldId id="372" r:id="rId10"/>
    <p:sldId id="375" r:id="rId11"/>
    <p:sldId id="376" r:id="rId12"/>
    <p:sldId id="371" r:id="rId13"/>
    <p:sldId id="378" r:id="rId14"/>
    <p:sldId id="370" r:id="rId15"/>
    <p:sldId id="383" r:id="rId16"/>
    <p:sldId id="384" r:id="rId17"/>
    <p:sldId id="385" r:id="rId18"/>
    <p:sldId id="367" r:id="rId19"/>
    <p:sldId id="379" r:id="rId20"/>
    <p:sldId id="386" r:id="rId21"/>
    <p:sldId id="387" r:id="rId22"/>
    <p:sldId id="388" r:id="rId23"/>
    <p:sldId id="389" r:id="rId24"/>
    <p:sldId id="373" r:id="rId25"/>
    <p:sldId id="390" r:id="rId26"/>
    <p:sldId id="381" r:id="rId27"/>
    <p:sldId id="374" r:id="rId28"/>
    <p:sldId id="382" r:id="rId29"/>
    <p:sldId id="391" r:id="rId30"/>
    <p:sldId id="392" r:id="rId31"/>
    <p:sldId id="393" r:id="rId32"/>
    <p:sldId id="394" r:id="rId33"/>
    <p:sldId id="395" r:id="rId34"/>
    <p:sldId id="396" r:id="rId35"/>
    <p:sldId id="397" r:id="rId36"/>
    <p:sldId id="398" r:id="rId37"/>
    <p:sldId id="399" r:id="rId38"/>
    <p:sldId id="400" r:id="rId39"/>
    <p:sldId id="401" r:id="rId40"/>
    <p:sldId id="362" r:id="rId41"/>
  </p:sldIdLst>
  <p:sldSz cx="9144000" cy="6858000" type="screen4x3"/>
  <p:notesSz cx="6858000" cy="9144000"/>
  <p:custDataLst>
    <p:tags r:id="rId44"/>
  </p:custDataLst>
  <p:defaultTextStyle>
    <a:defPPr>
      <a:defRPr lang="en-US"/>
    </a:defPPr>
    <a:lvl1pPr algn="l" defTabSz="912813" rtl="0" fontAlgn="base">
      <a:spcBef>
        <a:spcPct val="0"/>
      </a:spcBef>
      <a:spcAft>
        <a:spcPct val="0"/>
      </a:spcAft>
      <a:defRPr kumimoji="1" kern="1200">
        <a:solidFill>
          <a:schemeClr val="tx1"/>
        </a:solidFill>
        <a:latin typeface="Arial" charset="0"/>
        <a:ea typeface="新細明體" pitchFamily="18" charset="-120"/>
        <a:cs typeface="+mn-cs"/>
      </a:defRPr>
    </a:lvl1pPr>
    <a:lvl2pPr marL="455613" indent="1588" algn="l" defTabSz="912813" rtl="0" fontAlgn="base">
      <a:spcBef>
        <a:spcPct val="0"/>
      </a:spcBef>
      <a:spcAft>
        <a:spcPct val="0"/>
      </a:spcAft>
      <a:defRPr kumimoji="1" kern="1200">
        <a:solidFill>
          <a:schemeClr val="tx1"/>
        </a:solidFill>
        <a:latin typeface="Arial" charset="0"/>
        <a:ea typeface="新細明體" pitchFamily="18" charset="-120"/>
        <a:cs typeface="+mn-cs"/>
      </a:defRPr>
    </a:lvl2pPr>
    <a:lvl3pPr marL="912813" indent="1588" algn="l" defTabSz="912813" rtl="0" fontAlgn="base">
      <a:spcBef>
        <a:spcPct val="0"/>
      </a:spcBef>
      <a:spcAft>
        <a:spcPct val="0"/>
      </a:spcAft>
      <a:defRPr kumimoji="1" kern="1200">
        <a:solidFill>
          <a:schemeClr val="tx1"/>
        </a:solidFill>
        <a:latin typeface="Arial" charset="0"/>
        <a:ea typeface="新細明體" pitchFamily="18" charset="-120"/>
        <a:cs typeface="+mn-cs"/>
      </a:defRPr>
    </a:lvl3pPr>
    <a:lvl4pPr marL="1370013" indent="1588" algn="l" defTabSz="912813" rtl="0" fontAlgn="base">
      <a:spcBef>
        <a:spcPct val="0"/>
      </a:spcBef>
      <a:spcAft>
        <a:spcPct val="0"/>
      </a:spcAft>
      <a:defRPr kumimoji="1" kern="1200">
        <a:solidFill>
          <a:schemeClr val="tx1"/>
        </a:solidFill>
        <a:latin typeface="Arial" charset="0"/>
        <a:ea typeface="新細明體" pitchFamily="18" charset="-120"/>
        <a:cs typeface="+mn-cs"/>
      </a:defRPr>
    </a:lvl4pPr>
    <a:lvl5pPr marL="1827213" indent="1588" algn="l" defTabSz="912813" rtl="0" fontAlgn="base">
      <a:spcBef>
        <a:spcPct val="0"/>
      </a:spcBef>
      <a:spcAft>
        <a:spcPct val="0"/>
      </a:spcAft>
      <a:defRPr kumimoji="1" kern="1200">
        <a:solidFill>
          <a:schemeClr val="tx1"/>
        </a:solidFill>
        <a:latin typeface="Arial" charset="0"/>
        <a:ea typeface="新細明體" pitchFamily="18" charset="-120"/>
        <a:cs typeface="+mn-cs"/>
      </a:defRPr>
    </a:lvl5pPr>
    <a:lvl6pPr marL="2286000" algn="l" defTabSz="914400" rtl="0" eaLnBrk="1" latinLnBrk="0" hangingPunct="1">
      <a:defRPr kumimoji="1" kern="1200">
        <a:solidFill>
          <a:schemeClr val="tx1"/>
        </a:solidFill>
        <a:latin typeface="Arial" charset="0"/>
        <a:ea typeface="新細明體" pitchFamily="18" charset="-120"/>
        <a:cs typeface="+mn-cs"/>
      </a:defRPr>
    </a:lvl6pPr>
    <a:lvl7pPr marL="2743200" algn="l" defTabSz="914400" rtl="0" eaLnBrk="1" latinLnBrk="0" hangingPunct="1">
      <a:defRPr kumimoji="1" kern="1200">
        <a:solidFill>
          <a:schemeClr val="tx1"/>
        </a:solidFill>
        <a:latin typeface="Arial" charset="0"/>
        <a:ea typeface="新細明體" pitchFamily="18" charset="-120"/>
        <a:cs typeface="+mn-cs"/>
      </a:defRPr>
    </a:lvl7pPr>
    <a:lvl8pPr marL="3200400" algn="l" defTabSz="914400" rtl="0" eaLnBrk="1" latinLnBrk="0" hangingPunct="1">
      <a:defRPr kumimoji="1" kern="1200">
        <a:solidFill>
          <a:schemeClr val="tx1"/>
        </a:solidFill>
        <a:latin typeface="Arial" charset="0"/>
        <a:ea typeface="新細明體" pitchFamily="18" charset="-120"/>
        <a:cs typeface="+mn-cs"/>
      </a:defRPr>
    </a:lvl8pPr>
    <a:lvl9pPr marL="3657600" algn="l" defTabSz="914400" rtl="0" eaLnBrk="1" latinLnBrk="0" hangingPunct="1">
      <a:defRPr kumimoji="1" kern="1200">
        <a:solidFill>
          <a:schemeClr val="tx1"/>
        </a:solidFill>
        <a:latin typeface="Arial" charset="0"/>
        <a:ea typeface="新細明體" pitchFamily="18" charset="-120"/>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008000"/>
    <a:srgbClr val="006600"/>
    <a:srgbClr val="99CC99"/>
    <a:srgbClr val="CCFFCC"/>
    <a:srgbClr val="CCCCCC"/>
    <a:srgbClr val="F6AE1E"/>
    <a:srgbClr val="FFFFFF"/>
    <a:srgbClr val="FF0066"/>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D113A9D2-9D6B-4929-AA2D-F23B5EE8CBE7}" styleName="佈景主題樣式 2 - 輔色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佈景主題樣式 2 - 輔色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佈景主題樣式 2 - 輔色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佈景主題樣式 2 - 輔色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佈景主題樣式 2 - 輔色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佈景主題樣式 2 - 輔色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8D230F3-CF80-4859-8CE7-A43EE81993B5}" styleName="淺色樣式 1 - 輔色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中等深淺樣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75DCB02-9BB8-47FD-8907-85C794F793BA}" styleName="佈景主題樣式 1 - 輔色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8335" autoAdjust="0"/>
    <p:restoredTop sz="80588" autoAdjust="0"/>
  </p:normalViewPr>
  <p:slideViewPr>
    <p:cSldViewPr snapToGrid="0">
      <p:cViewPr>
        <p:scale>
          <a:sx n="75" d="100"/>
          <a:sy n="75" d="100"/>
        </p:scale>
        <p:origin x="-288" y="-24"/>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5070"/>
    </p:cViewPr>
  </p:sorterViewPr>
  <p:notesViewPr>
    <p:cSldViewPr snapToGrid="0">
      <p:cViewPr varScale="1">
        <p:scale>
          <a:sx n="54" d="100"/>
          <a:sy n="54" d="100"/>
        </p:scale>
        <p:origin x="-2916"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notesMaster" Target="notesMasters/notesMaster1.xml"/><Relationship Id="rId47"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commentAuthors" Target="commentAuthor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tags" Target="tags/tag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handoutMaster" Target="handoutMasters/handoutMaster1.xml"/><Relationship Id="rId48" Type="http://schemas.openxmlformats.org/officeDocument/2006/relationships/theme" Target="theme/theme1.xml"/><Relationship Id="rId8"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14363" fontAlgn="auto">
              <a:spcBef>
                <a:spcPts val="0"/>
              </a:spcBef>
              <a:spcAft>
                <a:spcPts val="0"/>
              </a:spcAft>
              <a:defRPr kumimoji="0" sz="1200">
                <a:latin typeface="+mn-lt"/>
                <a:ea typeface="+mn-ea"/>
              </a:defRPr>
            </a:lvl1pPr>
          </a:lstStyle>
          <a:p>
            <a:pPr>
              <a:defRPr/>
            </a:pPr>
            <a:r>
              <a:rPr lang="en-US"/>
              <a:t>Tech·</a:t>
            </a:r>
            <a:r>
              <a:rPr lang="en-US" altLang="zh-TW"/>
              <a:t>Days</a:t>
            </a:r>
            <a:r>
              <a:rPr lang="en-US"/>
              <a:t>  Taiwan  2009</a:t>
            </a:r>
            <a:endParaRPr lang="en-US">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kumimoji="0" sz="1200">
                <a:latin typeface="Trebuchet MS" pitchFamily="34" charset="0"/>
                <a:ea typeface="+mn-ea"/>
              </a:defRPr>
            </a:lvl1pPr>
          </a:lstStyle>
          <a:p>
            <a:pPr>
              <a:defRPr/>
            </a:pPr>
            <a:r>
              <a:rPr lang="en-US"/>
              <a:t>Sep 22 – 24, 2009</a:t>
            </a: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defTabSz="914363" fontAlgn="auto">
              <a:spcBef>
                <a:spcPts val="0"/>
              </a:spcBef>
              <a:spcAft>
                <a:spcPts val="0"/>
              </a:spcAft>
              <a:defRPr kumimoji="0" sz="500">
                <a:solidFill>
                  <a:srgbClr val="000000"/>
                </a:solidFill>
                <a:latin typeface="Trebuchet MS" pitchFamily="34" charset="0"/>
                <a:ea typeface="+mn-ea"/>
              </a:defRPr>
            </a:lvl1pPr>
          </a:lstStyle>
          <a:p>
            <a:pPr>
              <a:defRPr/>
            </a:pPr>
            <a:r>
              <a:rPr lang="en-US"/>
              <a:t>© 2009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400" y="8685213"/>
            <a:ext cx="608013" cy="457200"/>
          </a:xfrm>
          <a:prstGeom prst="rect">
            <a:avLst/>
          </a:prstGeom>
        </p:spPr>
        <p:txBody>
          <a:bodyPr vert="horz" lIns="91440" tIns="45720" rIns="91440" bIns="45720" rtlCol="0" anchor="b"/>
          <a:lstStyle>
            <a:lvl1pPr algn="r" defTabSz="914363" fontAlgn="auto">
              <a:spcBef>
                <a:spcPts val="0"/>
              </a:spcBef>
              <a:spcAft>
                <a:spcPts val="0"/>
              </a:spcAft>
              <a:defRPr kumimoji="0" sz="1200">
                <a:latin typeface="Trebuchet MS" pitchFamily="34" charset="0"/>
                <a:ea typeface="+mn-ea"/>
              </a:defRPr>
            </a:lvl1pPr>
          </a:lstStyle>
          <a:p>
            <a:pPr>
              <a:defRPr/>
            </a:pPr>
            <a:fld id="{96A06D84-6962-451A-A522-3C4688419615}"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14363" fontAlgn="auto">
              <a:spcBef>
                <a:spcPts val="0"/>
              </a:spcBef>
              <a:spcAft>
                <a:spcPts val="0"/>
              </a:spcAft>
              <a:defRPr kumimoji="0" sz="1200">
                <a:latin typeface="Trebuchet MS" pitchFamily="34" charset="0"/>
                <a:ea typeface="+mn-ea"/>
              </a:defRPr>
            </a:lvl1pPr>
          </a:lstStyle>
          <a:p>
            <a:pPr>
              <a:defRPr/>
            </a:pPr>
            <a:r>
              <a:rPr lang="en-US"/>
              <a:t>Tech·Days  Taiwan  2009</a:t>
            </a: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kumimoji="0" sz="1200">
                <a:latin typeface="Trebuchet MS" pitchFamily="34" charset="0"/>
                <a:ea typeface="+mn-ea"/>
              </a:defRPr>
            </a:lvl1pPr>
          </a:lstStyle>
          <a:p>
            <a:pPr>
              <a:defRPr/>
            </a:pPr>
            <a:r>
              <a:rPr lang="en-US"/>
              <a:t>Sep 22 – 24, 2009</a:t>
            </a: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defTabSz="914363" fontAlgn="auto">
              <a:spcBef>
                <a:spcPts val="0"/>
              </a:spcBef>
              <a:spcAft>
                <a:spcPts val="0"/>
              </a:spcAft>
              <a:defRPr kumimoji="0" sz="500">
                <a:solidFill>
                  <a:srgbClr val="000000"/>
                </a:solidFill>
                <a:latin typeface="Trebuchet MS" pitchFamily="34" charset="0"/>
                <a:ea typeface="+mn-ea"/>
              </a:defRPr>
            </a:lvl1pPr>
          </a:lstStyle>
          <a:p>
            <a:pPr>
              <a:defRPr/>
            </a:pPr>
            <a:r>
              <a:rPr lang="en-US"/>
              <a:t>© 2009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endParaRPr lang="en-US" dirty="0"/>
          </a:p>
        </p:txBody>
      </p:sp>
      <p:sp>
        <p:nvSpPr>
          <p:cNvPr id="7" name="Slide Number Placeholder 6"/>
          <p:cNvSpPr>
            <a:spLocks noGrp="1"/>
          </p:cNvSpPr>
          <p:nvPr>
            <p:ph type="sldNum" sz="quarter" idx="5"/>
          </p:nvPr>
        </p:nvSpPr>
        <p:spPr>
          <a:xfrm>
            <a:off x="6172200" y="8685213"/>
            <a:ext cx="684213" cy="457200"/>
          </a:xfrm>
          <a:prstGeom prst="rect">
            <a:avLst/>
          </a:prstGeom>
        </p:spPr>
        <p:txBody>
          <a:bodyPr vert="horz" lIns="91440" tIns="45720" rIns="91440" bIns="45720" rtlCol="0" anchor="b"/>
          <a:lstStyle>
            <a:lvl1pPr algn="r" defTabSz="914363" fontAlgn="auto">
              <a:spcBef>
                <a:spcPts val="0"/>
              </a:spcBef>
              <a:spcAft>
                <a:spcPts val="0"/>
              </a:spcAft>
              <a:defRPr kumimoji="0" sz="1200">
                <a:latin typeface="Trebuchet MS" pitchFamily="34" charset="0"/>
                <a:ea typeface="+mn-ea"/>
              </a:defRPr>
            </a:lvl1pPr>
          </a:lstStyle>
          <a:p>
            <a:pPr>
              <a:defRPr/>
            </a:pPr>
            <a:fld id="{669A6E61-C995-4BE8-BF7A-EF900B55430F}"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defTabSz="912813" rtl="0" eaLnBrk="0" fontAlgn="base" hangingPunct="0">
      <a:lnSpc>
        <a:spcPct val="90000"/>
      </a:lnSpc>
      <a:spcBef>
        <a:spcPct val="30000"/>
      </a:spcBef>
      <a:spcAft>
        <a:spcPts val="338"/>
      </a:spcAft>
      <a:defRPr sz="900" kern="1200">
        <a:solidFill>
          <a:schemeClr val="tx1"/>
        </a:solidFill>
        <a:latin typeface="Trebuchet MS" pitchFamily="34" charset="0"/>
        <a:ea typeface="+mn-ea"/>
        <a:cs typeface="+mn-cs"/>
      </a:defRPr>
    </a:lvl1pPr>
    <a:lvl2pPr marL="212725" indent="-104775"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Trebuchet MS" pitchFamily="34" charset="0"/>
        <a:ea typeface="+mn-ea"/>
        <a:cs typeface="+mn-cs"/>
      </a:defRPr>
    </a:lvl2pPr>
    <a:lvl3pPr marL="327025" indent="-114300"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Trebuchet MS" pitchFamily="34" charset="0"/>
        <a:ea typeface="+mn-ea"/>
        <a:cs typeface="+mn-cs"/>
      </a:defRPr>
    </a:lvl3pPr>
    <a:lvl4pPr marL="482600" indent="-146050"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Trebuchet MS" pitchFamily="34" charset="0"/>
        <a:ea typeface="+mn-ea"/>
        <a:cs typeface="+mn-cs"/>
      </a:defRPr>
    </a:lvl4pPr>
    <a:lvl5pPr marL="614363" indent="-114300"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Header Placeholder 3"/>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r>
              <a:rPr lang="en-US" altLang="zh-TW"/>
              <a:t>Tech·Ed  North America 2009</a:t>
            </a:r>
          </a:p>
        </p:txBody>
      </p:sp>
      <p:sp>
        <p:nvSpPr>
          <p:cNvPr id="18434"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fld id="{4DEA0D5A-FFD1-46AD-A0C9-C3B82FA2D3FF}" type="datetime8">
              <a:rPr lang="en-US" altLang="zh-TW"/>
              <a:pPr defTabSz="912813" fontAlgn="base">
                <a:spcBef>
                  <a:spcPct val="0"/>
                </a:spcBef>
                <a:spcAft>
                  <a:spcPct val="0"/>
                </a:spcAft>
                <a:defRPr/>
              </a:pPr>
              <a:t>8/29/2012 2:14 PM</a:t>
            </a:fld>
            <a:endParaRPr lang="en-US" altLang="zh-TW"/>
          </a:p>
        </p:txBody>
      </p:sp>
      <p:sp>
        <p:nvSpPr>
          <p:cNvPr id="18435" name="Footer Placeholder 5"/>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ltLang="zh-TW" sz="400">
                <a:solidFill>
                  <a:schemeClr val="tx1"/>
                </a:solidFill>
                <a:latin typeface="Segoe"/>
              </a:rPr>
              <a:t>© 2009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defRPr/>
            </a:pPr>
            <a:r>
              <a:rPr lang="en-US" altLang="zh-TW" sz="400">
                <a:solidFill>
                  <a:schemeClr val="tx1"/>
                </a:solidFill>
                <a:latin typeface="Segoe"/>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ltLang="zh-TW" sz="400">
                <a:solidFill>
                  <a:schemeClr val="tx1"/>
                </a:solidFill>
                <a:latin typeface="Segoe"/>
              </a:rPr>
            </a:br>
            <a:r>
              <a:rPr lang="en-US" altLang="zh-TW" sz="400">
                <a:solidFill>
                  <a:schemeClr val="tx1"/>
                </a:solidFill>
                <a:latin typeface="Segoe"/>
              </a:rPr>
              <a:t>MICROSOFT MAKES NO WARRANTIES, EXPRESS, IMPLIED OR STATUTORY, AS TO THE INFORMATION IN THIS PRESENTATION.</a:t>
            </a:r>
          </a:p>
          <a:p>
            <a:pPr defTabSz="912813" fontAlgn="base">
              <a:spcBef>
                <a:spcPct val="0"/>
              </a:spcBef>
              <a:spcAft>
                <a:spcPct val="0"/>
              </a:spcAft>
              <a:defRPr/>
            </a:pPr>
            <a:endParaRPr lang="en-US" altLang="zh-TW" sz="400">
              <a:solidFill>
                <a:schemeClr val="tx1"/>
              </a:solidFill>
              <a:latin typeface="Segoe"/>
            </a:endParaRPr>
          </a:p>
        </p:txBody>
      </p:sp>
      <p:sp>
        <p:nvSpPr>
          <p:cNvPr id="18436" name="Slide Number Placeholder 6"/>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5E44FE25-7879-4545-AE63-A98B96AE76ED}" type="slidenum">
              <a:rPr lang="en-US" altLang="zh-TW"/>
              <a:pPr defTabSz="912813" fontAlgn="base">
                <a:spcBef>
                  <a:spcPct val="0"/>
                </a:spcBef>
                <a:spcAft>
                  <a:spcPct val="0"/>
                </a:spcAft>
                <a:defRPr/>
              </a:pPr>
              <a:t>2</a:t>
            </a:fld>
            <a:endParaRPr lang="en-US" altLang="zh-TW"/>
          </a:p>
        </p:txBody>
      </p:sp>
      <p:sp>
        <p:nvSpPr>
          <p:cNvPr id="39941" name="Slide Image Placeholder 11"/>
          <p:cNvSpPr>
            <a:spLocks noGrp="1" noRot="1" noChangeAspect="1"/>
          </p:cNvSpPr>
          <p:nvPr>
            <p:ph type="sldImg"/>
          </p:nvPr>
        </p:nvSpPr>
        <p:spPr bwMode="auto">
          <a:xfrm>
            <a:off x="1535113" y="457200"/>
            <a:ext cx="3736975" cy="2801938"/>
          </a:xfrm>
          <a:noFill/>
          <a:ln>
            <a:solidFill>
              <a:srgbClr val="000000"/>
            </a:solidFill>
            <a:miter lim="800000"/>
            <a:headEnd/>
            <a:tailEnd/>
          </a:ln>
        </p:spPr>
      </p:sp>
      <p:sp>
        <p:nvSpPr>
          <p:cNvPr id="39942" name="Notes Placeholder 1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zh-TW"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Header Placeholder 3"/>
          <p:cNvSpPr txBox="1">
            <a:spLocks noGrp="1"/>
          </p:cNvSpPr>
          <p:nvPr/>
        </p:nvSpPr>
        <p:spPr bwMode="auto">
          <a:xfrm>
            <a:off x="0" y="0"/>
            <a:ext cx="2971800" cy="457200"/>
          </a:xfrm>
          <a:prstGeom prst="rect">
            <a:avLst/>
          </a:prstGeom>
          <a:noFill/>
          <a:ln>
            <a:miter lim="800000"/>
            <a:headEnd/>
            <a:tailEnd/>
          </a:ln>
        </p:spPr>
        <p:txBody>
          <a:bodyPr/>
          <a:lstStyle/>
          <a:p>
            <a:pPr>
              <a:defRPr/>
            </a:pPr>
            <a:endParaRPr kumimoji="0" lang="en-US" altLang="zh-TW" sz="1200">
              <a:latin typeface="Trebuchet MS" pitchFamily="34" charset="0"/>
              <a:ea typeface="+mn-ea"/>
            </a:endParaRPr>
          </a:p>
        </p:txBody>
      </p:sp>
      <p:sp>
        <p:nvSpPr>
          <p:cNvPr id="32770" name="Date Placeholder 4"/>
          <p:cNvSpPr txBox="1">
            <a:spLocks noGrp="1"/>
          </p:cNvSpPr>
          <p:nvPr/>
        </p:nvSpPr>
        <p:spPr bwMode="auto">
          <a:xfrm>
            <a:off x="3884613" y="0"/>
            <a:ext cx="2971800" cy="457200"/>
          </a:xfrm>
          <a:prstGeom prst="rect">
            <a:avLst/>
          </a:prstGeom>
          <a:noFill/>
          <a:ln>
            <a:miter lim="800000"/>
            <a:headEnd/>
            <a:tailEnd/>
          </a:ln>
        </p:spPr>
        <p:txBody>
          <a:bodyPr/>
          <a:lstStyle/>
          <a:p>
            <a:pPr algn="r">
              <a:defRPr/>
            </a:pPr>
            <a:fld id="{AE1A36EA-EAD7-4872-A5A0-DF2128BF9805}" type="datetime8">
              <a:rPr kumimoji="0" lang="en-US" altLang="zh-TW" sz="1200">
                <a:latin typeface="Trebuchet MS" pitchFamily="34" charset="0"/>
                <a:ea typeface="+mn-ea"/>
              </a:rPr>
              <a:pPr algn="r">
                <a:defRPr/>
              </a:pPr>
              <a:t>8/29/2012 2:14 PM</a:t>
            </a:fld>
            <a:endParaRPr kumimoji="0" lang="en-US" altLang="zh-TW" sz="1200">
              <a:latin typeface="Trebuchet MS" pitchFamily="34" charset="0"/>
              <a:ea typeface="+mn-ea"/>
            </a:endParaRPr>
          </a:p>
        </p:txBody>
      </p:sp>
      <p:sp>
        <p:nvSpPr>
          <p:cNvPr id="32771" name="Footer Placeholder 5"/>
          <p:cNvSpPr txBox="1">
            <a:spLocks noGrp="1"/>
          </p:cNvSpPr>
          <p:nvPr/>
        </p:nvSpPr>
        <p:spPr bwMode="auto">
          <a:xfrm>
            <a:off x="0" y="8685213"/>
            <a:ext cx="6172200" cy="457200"/>
          </a:xfrm>
          <a:prstGeom prst="rect">
            <a:avLst/>
          </a:prstGeom>
          <a:noFill/>
          <a:ln>
            <a:miter lim="800000"/>
            <a:headEnd/>
            <a:tailEnd/>
          </a:ln>
        </p:spPr>
        <p:txBody>
          <a:bodyPr anchor="b"/>
          <a:lstStyle/>
          <a:p>
            <a:pPr>
              <a:defRPr/>
            </a:pPr>
            <a:r>
              <a:rPr kumimoji="0" lang="en-US" altLang="zh-TW" sz="400">
                <a:latin typeface="Segoe"/>
                <a:ea typeface="+mn-ea"/>
              </a:rPr>
              <a:t>© 2007 Microsoft Corporation. All rights reserved. Microsoft, Windows, Windows Vista and other product names are or may be registered trademarks and/or trademarks in the U.S. and/or other countries.</a:t>
            </a:r>
          </a:p>
          <a:p>
            <a:pPr>
              <a:defRPr/>
            </a:pPr>
            <a:r>
              <a:rPr kumimoji="0" lang="en-US" altLang="zh-TW" sz="400">
                <a:latin typeface="Segoe"/>
                <a:ea typeface="+mn-ea"/>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kumimoji="0" lang="en-US" altLang="zh-TW" sz="400">
                <a:latin typeface="Segoe"/>
                <a:ea typeface="+mn-ea"/>
              </a:rPr>
            </a:br>
            <a:r>
              <a:rPr kumimoji="0" lang="en-US" altLang="zh-TW" sz="400">
                <a:latin typeface="Segoe"/>
                <a:ea typeface="+mn-ea"/>
              </a:rPr>
              <a:t>MICROSOFT MAKES NO WARRANTIES, EXPRESS, IMPLIED OR STATUTORY, AS TO THE INFORMATION IN THIS PRESENTATION.</a:t>
            </a:r>
          </a:p>
          <a:p>
            <a:pPr>
              <a:defRPr/>
            </a:pPr>
            <a:endParaRPr kumimoji="0" lang="en-US" altLang="zh-TW" sz="400">
              <a:latin typeface="Segoe"/>
              <a:ea typeface="+mn-ea"/>
            </a:endParaRPr>
          </a:p>
        </p:txBody>
      </p:sp>
      <p:sp>
        <p:nvSpPr>
          <p:cNvPr id="32772" name="Slide Number Placeholder 6"/>
          <p:cNvSpPr txBox="1">
            <a:spLocks noGrp="1"/>
          </p:cNvSpPr>
          <p:nvPr/>
        </p:nvSpPr>
        <p:spPr bwMode="auto">
          <a:xfrm>
            <a:off x="6172200" y="8685213"/>
            <a:ext cx="684213" cy="457200"/>
          </a:xfrm>
          <a:prstGeom prst="rect">
            <a:avLst/>
          </a:prstGeom>
          <a:noFill/>
          <a:ln>
            <a:miter lim="800000"/>
            <a:headEnd/>
            <a:tailEnd/>
          </a:ln>
        </p:spPr>
        <p:txBody>
          <a:bodyPr anchor="b"/>
          <a:lstStyle/>
          <a:p>
            <a:pPr algn="r">
              <a:defRPr/>
            </a:pPr>
            <a:fld id="{C3A48597-DAF6-4125-BC18-DF862B4EF205}" type="slidenum">
              <a:rPr kumimoji="0" lang="en-US" altLang="zh-TW" sz="1200">
                <a:latin typeface="Trebuchet MS" pitchFamily="34" charset="0"/>
                <a:ea typeface="+mn-ea"/>
              </a:rPr>
              <a:pPr algn="r">
                <a:defRPr/>
              </a:pPr>
              <a:t>36</a:t>
            </a:fld>
            <a:endParaRPr kumimoji="0" lang="en-US" altLang="zh-TW" sz="1200">
              <a:latin typeface="Trebuchet MS" pitchFamily="34" charset="0"/>
              <a:ea typeface="+mn-ea"/>
            </a:endParaRPr>
          </a:p>
        </p:txBody>
      </p:sp>
      <p:sp>
        <p:nvSpPr>
          <p:cNvPr id="289798" name="Slide Image Placeholder 11"/>
          <p:cNvSpPr>
            <a:spLocks noGrp="1" noRot="1" noChangeAspect="1" noTextEdit="1"/>
          </p:cNvSpPr>
          <p:nvPr>
            <p:ph type="sldImg"/>
          </p:nvPr>
        </p:nvSpPr>
        <p:spPr bwMode="auto">
          <a:xfrm>
            <a:off x="1535113" y="457200"/>
            <a:ext cx="3736975" cy="2801938"/>
          </a:xfrm>
          <a:noFill/>
          <a:ln>
            <a:solidFill>
              <a:srgbClr val="000000"/>
            </a:solidFill>
            <a:miter lim="800000"/>
            <a:headEnd/>
            <a:tailEnd/>
          </a:ln>
        </p:spPr>
      </p:sp>
      <p:sp>
        <p:nvSpPr>
          <p:cNvPr id="289799" name="Notes Placeholder 1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zh-TW"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jpeg"/><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3"/>
          <p:cNvSpPr>
            <a:spLocks noGrp="1"/>
          </p:cNvSpPr>
          <p:nvPr>
            <p:ph type="dt" sz="half" idx="10"/>
          </p:nvPr>
        </p:nvSpPr>
        <p:spPr/>
        <p:txBody>
          <a:bodyPr/>
          <a:lstStyle>
            <a:lvl1pPr>
              <a:defRPr/>
            </a:lvl1pPr>
          </a:lstStyle>
          <a:p>
            <a:pPr>
              <a:defRPr/>
            </a:pPr>
            <a:fld id="{1A15B75C-7E20-4568-B3A3-E05026CA819B}" type="datetimeFigureOut">
              <a:rPr lang="zh-TW" altLang="en-US"/>
              <a:pPr>
                <a:defRPr/>
              </a:pPr>
              <a:t>2012/8/29</a:t>
            </a:fld>
            <a:endParaRPr lang="zh-TW" altLang="en-US"/>
          </a:p>
        </p:txBody>
      </p:sp>
      <p:sp>
        <p:nvSpPr>
          <p:cNvPr id="3" name="頁尾版面配置區 4"/>
          <p:cNvSpPr>
            <a:spLocks noGrp="1"/>
          </p:cNvSpPr>
          <p:nvPr>
            <p:ph type="ftr" sz="quarter" idx="11"/>
          </p:nvPr>
        </p:nvSpPr>
        <p:spPr/>
        <p:txBody>
          <a:bodyPr/>
          <a:lstStyle>
            <a:lvl1pPr>
              <a:defRPr/>
            </a:lvl1pPr>
          </a:lstStyle>
          <a:p>
            <a:pPr>
              <a:defRPr/>
            </a:pPr>
            <a:endParaRPr lang="zh-TW" altLang="en-US"/>
          </a:p>
        </p:txBody>
      </p:sp>
      <p:sp>
        <p:nvSpPr>
          <p:cNvPr id="4" name="投影片編號版面配置區 5"/>
          <p:cNvSpPr>
            <a:spLocks noGrp="1"/>
          </p:cNvSpPr>
          <p:nvPr>
            <p:ph type="sldNum" sz="quarter" idx="12"/>
          </p:nvPr>
        </p:nvSpPr>
        <p:spPr/>
        <p:txBody>
          <a:bodyPr/>
          <a:lstStyle>
            <a:lvl1pPr>
              <a:defRPr/>
            </a:lvl1pPr>
          </a:lstStyle>
          <a:p>
            <a:pPr>
              <a:defRPr/>
            </a:pPr>
            <a:fld id="{2EE609B6-E63B-4EEC-9E55-98C22EB7EEE1}" type="slidenum">
              <a:rPr lang="zh-TW" altLang="en-US"/>
              <a:pPr>
                <a:defRPr/>
              </a:pPr>
              <a:t>‹#›</a:t>
            </a:fld>
            <a:endParaRPr lang="zh-TW"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secHead" preserve="1">
  <p:cSld name="區段標題">
    <p:spTree>
      <p:nvGrpSpPr>
        <p:cNvPr id="1" name=""/>
        <p:cNvGrpSpPr/>
        <p:nvPr/>
      </p:nvGrpSpPr>
      <p:grpSpPr>
        <a:xfrm>
          <a:off x="0" y="0"/>
          <a:ext cx="0" cy="0"/>
          <a:chOff x="0" y="0"/>
          <a:chExt cx="0" cy="0"/>
        </a:xfrm>
      </p:grpSpPr>
      <p:pic>
        <p:nvPicPr>
          <p:cNvPr id="4" name="Picture 12" descr="ppt21"/>
          <p:cNvPicPr>
            <a:picLocks noChangeAspect="1" noChangeArrowheads="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標題 1"/>
          <p:cNvSpPr>
            <a:spLocks noGrp="1"/>
          </p:cNvSpPr>
          <p:nvPr>
            <p:ph type="title"/>
          </p:nvPr>
        </p:nvSpPr>
        <p:spPr>
          <a:xfrm>
            <a:off x="722313" y="1536700"/>
            <a:ext cx="7772400" cy="1362075"/>
          </a:xfrm>
        </p:spPr>
        <p:txBody>
          <a:bodyPr/>
          <a:lstStyle>
            <a:lvl1pPr algn="l">
              <a:defRPr sz="4000" b="1" cap="all">
                <a:latin typeface="微軟正黑體" pitchFamily="34" charset="-120"/>
                <a:ea typeface="微軟正黑體" pitchFamily="34" charset="-120"/>
              </a:defRPr>
            </a:lvl1pPr>
          </a:lstStyle>
          <a:p>
            <a:r>
              <a:rPr lang="zh-TW" altLang="en-US" dirty="0" smtClean="0"/>
              <a:t>按一下以編輯母片標題樣式</a:t>
            </a:r>
            <a:endParaRPr lang="zh-TW" altLang="en-US" dirty="0"/>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solidFill>
                <a:latin typeface="微軟正黑體" pitchFamily="34" charset="-120"/>
                <a:ea typeface="微軟正黑體" pitchFamily="34" charset="-12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6" name="日期版面配置區 3"/>
          <p:cNvSpPr>
            <a:spLocks noGrp="1"/>
          </p:cNvSpPr>
          <p:nvPr>
            <p:ph type="dt" sz="half" idx="10"/>
          </p:nvPr>
        </p:nvSpPr>
        <p:spPr>
          <a:xfrm>
            <a:off x="457200" y="6356350"/>
            <a:ext cx="2133600" cy="365125"/>
          </a:xfrm>
          <a:prstGeom prst="rect">
            <a:avLst/>
          </a:prstGeom>
        </p:spPr>
        <p:txBody>
          <a:bodyPr/>
          <a:lstStyle>
            <a:lvl1pPr>
              <a:defRPr>
                <a:ea typeface="新細明體" charset="-120"/>
              </a:defRPr>
            </a:lvl1pPr>
          </a:lstStyle>
          <a:p>
            <a:pPr>
              <a:defRPr/>
            </a:pPr>
            <a:fld id="{AA930973-47BE-4E22-B47D-97DBDCD7F5C1}" type="datetimeFigureOut">
              <a:rPr lang="zh-TW" altLang="en-US"/>
              <a:pPr>
                <a:defRPr/>
              </a:pPr>
              <a:t>2012/8/29</a:t>
            </a:fld>
            <a:endParaRPr lang="zh-TW" altLang="en-US"/>
          </a:p>
        </p:txBody>
      </p:sp>
      <p:sp>
        <p:nvSpPr>
          <p:cNvPr id="7" name="頁尾版面配置區 4"/>
          <p:cNvSpPr>
            <a:spLocks noGrp="1"/>
          </p:cNvSpPr>
          <p:nvPr>
            <p:ph type="ftr" sz="quarter" idx="11"/>
          </p:nvPr>
        </p:nvSpPr>
        <p:spPr>
          <a:xfrm>
            <a:off x="3124200" y="6356350"/>
            <a:ext cx="2895600" cy="365125"/>
          </a:xfrm>
          <a:prstGeom prst="rect">
            <a:avLst/>
          </a:prstGeom>
        </p:spPr>
        <p:txBody>
          <a:bodyPr/>
          <a:lstStyle>
            <a:lvl1pPr>
              <a:defRPr>
                <a:ea typeface="新細明體" charset="-120"/>
              </a:defRPr>
            </a:lvl1pPr>
          </a:lstStyle>
          <a:p>
            <a:pPr>
              <a:defRPr/>
            </a:pPr>
            <a:endParaRPr lang="zh-TW" altLang="en-US"/>
          </a:p>
        </p:txBody>
      </p:sp>
      <p:sp>
        <p:nvSpPr>
          <p:cNvPr id="8" name="投影片編號版面配置區 5"/>
          <p:cNvSpPr>
            <a:spLocks noGrp="1"/>
          </p:cNvSpPr>
          <p:nvPr>
            <p:ph type="sldNum" sz="quarter" idx="12"/>
          </p:nvPr>
        </p:nvSpPr>
        <p:spPr>
          <a:xfrm>
            <a:off x="6553200" y="6356350"/>
            <a:ext cx="2133600" cy="365125"/>
          </a:xfrm>
          <a:prstGeom prst="rect">
            <a:avLst/>
          </a:prstGeom>
        </p:spPr>
        <p:txBody>
          <a:bodyPr/>
          <a:lstStyle>
            <a:lvl1pPr>
              <a:defRPr>
                <a:ea typeface="新細明體" charset="-120"/>
              </a:defRPr>
            </a:lvl1pPr>
          </a:lstStyle>
          <a:p>
            <a:pPr>
              <a:defRPr/>
            </a:pPr>
            <a:fld id="{B19EEEF4-BD1A-40E7-AD5B-CDA7BD9D6053}" type="slidenum">
              <a:rPr lang="zh-TW" altLang="en-US"/>
              <a:pPr>
                <a:defRPr/>
              </a:pPr>
              <a:t>‹#›</a:t>
            </a:fld>
            <a:endParaRPr lang="zh-TW" altLang="en-US"/>
          </a:p>
        </p:txBody>
      </p:sp>
      <p:pic>
        <p:nvPicPr>
          <p:cNvPr id="9" name="图片 8" descr="sunlikeerp2.png"/>
          <p:cNvPicPr>
            <a:picLocks noChangeAspect="1"/>
          </p:cNvPicPr>
          <p:nvPr userDrawn="1"/>
        </p:nvPicPr>
        <p:blipFill>
          <a:blip r:embed="rId3"/>
          <a:stretch>
            <a:fillRect/>
          </a:stretch>
        </p:blipFill>
        <p:spPr>
          <a:xfrm>
            <a:off x="6350000" y="-508000"/>
            <a:ext cx="3276600" cy="2184400"/>
          </a:xfrm>
          <a:prstGeom prst="rect">
            <a:avLst/>
          </a:prstGeom>
        </p:spPr>
      </p:pic>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Related Content Layout">
    <p:spTree>
      <p:nvGrpSpPr>
        <p:cNvPr id="1" name=""/>
        <p:cNvGrpSpPr/>
        <p:nvPr/>
      </p:nvGrpSpPr>
      <p:grpSpPr>
        <a:xfrm>
          <a:off x="0" y="0"/>
          <a:ext cx="0" cy="0"/>
          <a:chOff x="0" y="0"/>
          <a:chExt cx="0" cy="0"/>
        </a:xfrm>
      </p:grpSpPr>
      <p:pic>
        <p:nvPicPr>
          <p:cNvPr id="7" name="Picture 10" descr="ppt2"/>
          <p:cNvPicPr>
            <a:picLocks noChangeAspect="1" noChangeArrowheads="1"/>
          </p:cNvPicPr>
          <p:nvPr userDrawn="1"/>
        </p:nvPicPr>
        <p:blipFill>
          <a:blip r:embed="rId2"/>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lvl="0"/>
            <a:r>
              <a:rPr lang="en-US" altLang="zh-TW" noProof="0" dirty="0" smtClean="0"/>
              <a:t>Click to edit Master title style</a:t>
            </a:r>
            <a:endParaRPr lang="en-US" noProof="0" dirty="0"/>
          </a:p>
        </p:txBody>
      </p:sp>
      <p:sp>
        <p:nvSpPr>
          <p:cNvPr id="11" name="Content Placeholder 10"/>
          <p:cNvSpPr>
            <a:spLocks noGrp="1"/>
          </p:cNvSpPr>
          <p:nvPr>
            <p:ph sz="quarter" idx="10"/>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altLang="zh-TW" dirty="0" smtClean="0"/>
              <a:t>Click to edit Master text styles</a:t>
            </a:r>
          </a:p>
        </p:txBody>
      </p:sp>
      <p:sp>
        <p:nvSpPr>
          <p:cNvPr id="12" name="Content Placeholder 10"/>
          <p:cNvSpPr>
            <a:spLocks noGrp="1"/>
          </p:cNvSpPr>
          <p:nvPr>
            <p:ph sz="quarter" idx="1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altLang="zh-TW" dirty="0" smtClean="0"/>
              <a:t>Click to edit Master text styles</a:t>
            </a:r>
          </a:p>
        </p:txBody>
      </p:sp>
      <p:sp>
        <p:nvSpPr>
          <p:cNvPr id="13" name="Content Placeholder 10"/>
          <p:cNvSpPr>
            <a:spLocks noGrp="1"/>
          </p:cNvSpPr>
          <p:nvPr>
            <p:ph sz="quarter" idx="12"/>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altLang="zh-TW" dirty="0" smtClean="0"/>
              <a:t>Click to edit Master text styles</a:t>
            </a:r>
          </a:p>
        </p:txBody>
      </p:sp>
      <p:sp>
        <p:nvSpPr>
          <p:cNvPr id="14" name="Content Placeholder 10"/>
          <p:cNvSpPr>
            <a:spLocks noGrp="1"/>
          </p:cNvSpPr>
          <p:nvPr>
            <p:ph sz="quarter" idx="13"/>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altLang="zh-TW" dirty="0" smtClean="0"/>
              <a:t>Click to edit Master text styles</a:t>
            </a:r>
          </a:p>
        </p:txBody>
      </p:sp>
      <p:pic>
        <p:nvPicPr>
          <p:cNvPr id="8" name="图片 7" descr="sunlikeerp2.png"/>
          <p:cNvPicPr>
            <a:picLocks noChangeAspect="1"/>
          </p:cNvPicPr>
          <p:nvPr userDrawn="1"/>
        </p:nvPicPr>
        <p:blipFill>
          <a:blip r:embed="rId3"/>
          <a:stretch>
            <a:fillRect/>
          </a:stretch>
        </p:blipFill>
        <p:spPr>
          <a:xfrm>
            <a:off x="7124700" y="-215900"/>
            <a:ext cx="2324100" cy="1549400"/>
          </a:xfrm>
          <a:prstGeom prst="rect">
            <a:avLst/>
          </a:prstGeom>
        </p:spPr>
      </p:pic>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_Demo, Video etc. &quot;special&quot; slides">
    <p:spTree>
      <p:nvGrpSpPr>
        <p:cNvPr id="1" name=""/>
        <p:cNvGrpSpPr/>
        <p:nvPr/>
      </p:nvGrpSpPr>
      <p:grpSpPr>
        <a:xfrm>
          <a:off x="0" y="0"/>
          <a:ext cx="0" cy="0"/>
          <a:chOff x="0" y="0"/>
          <a:chExt cx="0" cy="0"/>
        </a:xfrm>
      </p:grpSpPr>
      <p:pic>
        <p:nvPicPr>
          <p:cNvPr id="5" name="Picture 6" descr="ppt21"/>
          <p:cNvPicPr>
            <a:picLocks noChangeAspect="1" noChangeArrowheads="1"/>
          </p:cNvPicPr>
          <p:nvPr userDrawn="1"/>
        </p:nvPicPr>
        <p:blipFill>
          <a:blip r:embed="rId2"/>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bwMode="white">
          <a:xfrm>
            <a:off x="412749" y="1372903"/>
            <a:ext cx="7651245" cy="752822"/>
          </a:xfrm>
        </p:spPr>
        <p:txBody>
          <a:bodyPr>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微軟正黑體" pitchFamily="34" charset="-120"/>
                <a:ea typeface="微軟正黑體" pitchFamily="34" charset="-120"/>
                <a:cs typeface="Arial" charset="0"/>
              </a:defRPr>
            </a:lvl1pPr>
          </a:lstStyle>
          <a:p>
            <a:r>
              <a:rPr lang="en-US" dirty="0" smtClean="0"/>
              <a:t>Click to edit Master title style</a:t>
            </a:r>
            <a:endParaRPr lang="en-US" dirty="0"/>
          </a:p>
        </p:txBody>
      </p:sp>
      <p:sp>
        <p:nvSpPr>
          <p:cNvPr id="3" name="Subtitle 2"/>
          <p:cNvSpPr>
            <a:spLocks noGrp="1"/>
          </p:cNvSpPr>
          <p:nvPr>
            <p:ph type="subTitle" idx="1"/>
          </p:nvPr>
        </p:nvSpPr>
        <p:spPr bwMode="white">
          <a:xfrm>
            <a:off x="425449" y="3117365"/>
            <a:ext cx="6803209" cy="461665"/>
          </a:xfrm>
        </p:spPr>
        <p:txBody>
          <a:bodyPr>
            <a:noAutofit/>
          </a:bodyPr>
          <a:lstStyle>
            <a:lvl1pPr marL="0" indent="0" algn="l">
              <a:lnSpc>
                <a:spcPct val="90000"/>
              </a:lnSpc>
              <a:spcBef>
                <a:spcPts val="0"/>
              </a:spcBef>
              <a:buNone/>
              <a:defRPr sz="2000">
                <a:solidFill>
                  <a:schemeClr val="bg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
        <p:nvSpPr>
          <p:cNvPr id="7" name="Text Placeholder 6"/>
          <p:cNvSpPr>
            <a:spLocks noGrp="1"/>
          </p:cNvSpPr>
          <p:nvPr>
            <p:ph type="body" sz="quarter" idx="10"/>
          </p:nvPr>
        </p:nvSpPr>
        <p:spPr bwMode="white">
          <a:xfrm>
            <a:off x="409193" y="270137"/>
            <a:ext cx="7681913" cy="1059925"/>
          </a:xfrm>
        </p:spPr>
        <p:txBody>
          <a:bodyPr>
            <a:noAutofit/>
            <a:scene3d>
              <a:camera prst="orthographicFront"/>
              <a:lightRig rig="balanced" dir="t">
                <a:rot lat="0" lon="0" rev="2100000"/>
              </a:lightRig>
            </a:scene3d>
            <a:sp3d extrusionH="57150" prstMaterial="metal">
              <a:bevelT w="38100" h="25400"/>
              <a:contourClr>
                <a:schemeClr val="bg2"/>
              </a:contourClr>
            </a:sp3d>
          </a:bodyPr>
          <a:lstStyle>
            <a:lvl1pPr marL="0" indent="0" algn="l">
              <a:buFont typeface="Arial" pitchFamily="34" charset="0"/>
              <a:buNone/>
              <a:defRPr kumimoji="0" lang="en-US" sz="7200" b="1" i="0" u="none" strike="noStrike" kern="1200" cap="none" spc="0" normalizeH="0" baseline="0" noProof="0" dirty="0" smtClean="0">
                <a:ln w="50800"/>
                <a:solidFill>
                  <a:schemeClr val="bg1">
                    <a:shade val="50000"/>
                  </a:schemeClr>
                </a:solidFill>
                <a:effectLst/>
                <a:uLnTx/>
                <a:uFillTx/>
                <a:latin typeface="微軟正黑體" pitchFamily="34" charset="-120"/>
                <a:ea typeface="微軟正黑體" pitchFamily="34" charset="-120"/>
                <a:cs typeface="+mn-cs"/>
              </a:defRPr>
            </a:lvl1pPr>
          </a:lstStyle>
          <a:p>
            <a:pPr lvl="0"/>
            <a:r>
              <a:rPr lang="en-US" altLang="zh-TW" dirty="0" smtClean="0"/>
              <a:t>Click to edit Master text styles</a:t>
            </a: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scene3d>
              <a:camera prst="orthographicFront"/>
              <a:lightRig rig="balanced" dir="t">
                <a:rot lat="0" lon="0" rev="2100000"/>
              </a:lightRig>
            </a:scene3d>
            <a:sp3d extrusionH="57150" prstMaterial="metal">
              <a:bevelT w="38100" h="25400"/>
              <a:contourClr>
                <a:schemeClr val="bg2"/>
              </a:contourClr>
            </a:sp3d>
          </a:bodyPr>
          <a:lstStyle>
            <a:lvl1pPr algn="l" defTabSz="914363" rtl="0" eaLnBrk="1" latinLnBrk="0" hangingPunct="1">
              <a:lnSpc>
                <a:spcPct val="90000"/>
              </a:lnSpc>
              <a:spcBef>
                <a:spcPct val="0"/>
              </a:spcBef>
              <a:buNone/>
              <a:defRPr lang="en-US" sz="6000" b="1" kern="1200" cap="none" spc="0" dirty="0">
                <a:ln w="50800"/>
                <a:solidFill>
                  <a:schemeClr val="bg1">
                    <a:shade val="50000"/>
                  </a:schemeClr>
                </a:solidFill>
                <a:effectLst/>
                <a:latin typeface="+mj-lt"/>
                <a:ea typeface="+mn-ea"/>
                <a:cs typeface="+mn-cs"/>
              </a:defRPr>
            </a:lvl1pPr>
          </a:lstStyle>
          <a:p>
            <a:r>
              <a:rPr lang="en-US" dirty="0"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accent1">
                    <a:lumMod val="2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Demo, Video etc. &quot;special&quot; slides">
    <p:spTree>
      <p:nvGrpSpPr>
        <p:cNvPr id="1" name=""/>
        <p:cNvGrpSpPr/>
        <p:nvPr/>
      </p:nvGrpSpPr>
      <p:grpSpPr>
        <a:xfrm>
          <a:off x="0" y="0"/>
          <a:ext cx="0" cy="0"/>
          <a:chOff x="0" y="0"/>
          <a:chExt cx="0" cy="0"/>
        </a:xfrm>
      </p:grpSpPr>
      <p:pic>
        <p:nvPicPr>
          <p:cNvPr id="5" name="Picture 7" descr="ppt2"/>
          <p:cNvPicPr>
            <a:picLocks noChangeAspect="1" noChangeArrowheads="1"/>
          </p:cNvPicPr>
          <p:nvPr userDrawn="1"/>
        </p:nvPicPr>
        <p:blipFill>
          <a:blip r:embed="rId2"/>
          <a:srcRect/>
          <a:stretch>
            <a:fillRect/>
          </a:stretch>
        </p:blipFill>
        <p:spPr bwMode="auto">
          <a:xfrm>
            <a:off x="0" y="0"/>
            <a:ext cx="9144000" cy="6858000"/>
          </a:xfrm>
          <a:prstGeom prst="rect">
            <a:avLst/>
          </a:prstGeom>
          <a:noFill/>
        </p:spPr>
      </p:pic>
      <p:pic>
        <p:nvPicPr>
          <p:cNvPr id="6" name="Picture 8" descr="sunlikeerp"/>
          <p:cNvPicPr>
            <a:picLocks noChangeAspect="1" noChangeArrowheads="1"/>
          </p:cNvPicPr>
          <p:nvPr userDrawn="1"/>
        </p:nvPicPr>
        <p:blipFill>
          <a:blip r:embed="rId3"/>
          <a:srcRect/>
          <a:stretch>
            <a:fillRect/>
          </a:stretch>
        </p:blipFill>
        <p:spPr bwMode="auto">
          <a:xfrm>
            <a:off x="7480300" y="-215900"/>
            <a:ext cx="1727200" cy="1150938"/>
          </a:xfrm>
          <a:prstGeom prst="rect">
            <a:avLst/>
          </a:prstGeom>
          <a:noFill/>
        </p:spPr>
      </p:pic>
      <p:sp>
        <p:nvSpPr>
          <p:cNvPr id="2" name="Title 1"/>
          <p:cNvSpPr>
            <a:spLocks noGrp="1"/>
          </p:cNvSpPr>
          <p:nvPr>
            <p:ph type="ctrTitle"/>
          </p:nvPr>
        </p:nvSpPr>
        <p:spPr bwMode="white">
          <a:xfrm>
            <a:off x="412749" y="1372903"/>
            <a:ext cx="7651245" cy="752822"/>
          </a:xfrm>
        </p:spPr>
        <p:txBody>
          <a:bodyPr>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微軟正黑體" pitchFamily="34" charset="-120"/>
                <a:ea typeface="微軟正黑體" pitchFamily="34" charset="-120"/>
                <a:cs typeface="Arial" charset="0"/>
              </a:defRPr>
            </a:lvl1pPr>
          </a:lstStyle>
          <a:p>
            <a:r>
              <a:rPr lang="en-US" dirty="0" smtClean="0"/>
              <a:t>Click to edit Master title style</a:t>
            </a:r>
            <a:endParaRPr lang="en-US" dirty="0"/>
          </a:p>
        </p:txBody>
      </p:sp>
      <p:sp>
        <p:nvSpPr>
          <p:cNvPr id="3" name="Subtitle 2"/>
          <p:cNvSpPr>
            <a:spLocks noGrp="1"/>
          </p:cNvSpPr>
          <p:nvPr>
            <p:ph type="subTitle" idx="1"/>
          </p:nvPr>
        </p:nvSpPr>
        <p:spPr bwMode="white">
          <a:xfrm>
            <a:off x="425449" y="3117365"/>
            <a:ext cx="6803209" cy="461665"/>
          </a:xfrm>
        </p:spPr>
        <p:txBody>
          <a:bodyPr>
            <a:noAutofit/>
          </a:bodyPr>
          <a:lstStyle>
            <a:lvl1pPr marL="0" indent="0" algn="l">
              <a:lnSpc>
                <a:spcPct val="90000"/>
              </a:lnSpc>
              <a:spcBef>
                <a:spcPts val="0"/>
              </a:spcBef>
              <a:buNone/>
              <a:defRPr sz="2000">
                <a:solidFill>
                  <a:schemeClr val="bg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
        <p:nvSpPr>
          <p:cNvPr id="7" name="Text Placeholder 6"/>
          <p:cNvSpPr>
            <a:spLocks noGrp="1"/>
          </p:cNvSpPr>
          <p:nvPr>
            <p:ph type="body" sz="quarter" idx="10"/>
          </p:nvPr>
        </p:nvSpPr>
        <p:spPr bwMode="white">
          <a:xfrm>
            <a:off x="409193" y="270137"/>
            <a:ext cx="7681913" cy="1059925"/>
          </a:xfrm>
        </p:spPr>
        <p:txBody>
          <a:bodyPr>
            <a:noAutofit/>
            <a:scene3d>
              <a:camera prst="orthographicFront"/>
              <a:lightRig rig="balanced" dir="t">
                <a:rot lat="0" lon="0" rev="2100000"/>
              </a:lightRig>
            </a:scene3d>
            <a:sp3d extrusionH="57150" prstMaterial="metal">
              <a:bevelT w="38100" h="25400"/>
              <a:contourClr>
                <a:schemeClr val="bg2"/>
              </a:contourClr>
            </a:sp3d>
          </a:bodyPr>
          <a:lstStyle>
            <a:lvl1pPr marL="0" indent="0" algn="l">
              <a:buFont typeface="Arial" pitchFamily="34" charset="0"/>
              <a:buNone/>
              <a:defRPr kumimoji="0" lang="en-US" sz="7200" b="1" i="0" u="none" strike="noStrike" kern="1200" cap="none" spc="0" normalizeH="0" baseline="0" noProof="0" dirty="0" smtClean="0">
                <a:ln w="50800"/>
                <a:solidFill>
                  <a:schemeClr val="bg1">
                    <a:shade val="50000"/>
                  </a:schemeClr>
                </a:solidFill>
                <a:effectLst/>
                <a:uLnTx/>
                <a:uFillTx/>
                <a:latin typeface="微軟正黑體" pitchFamily="34" charset="-120"/>
                <a:ea typeface="微軟正黑體" pitchFamily="34" charset="-120"/>
                <a:cs typeface="+mn-cs"/>
              </a:defRPr>
            </a:lvl1pPr>
          </a:lstStyle>
          <a:p>
            <a:pPr lvl="0"/>
            <a:r>
              <a:rPr lang="en-US" altLang="zh-TW" dirty="0" smtClean="0"/>
              <a:t>Click to edit Master text styles</a:t>
            </a: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scene3d>
              <a:camera prst="orthographicFront"/>
              <a:lightRig rig="balanced" dir="t">
                <a:rot lat="0" lon="0" rev="2100000"/>
              </a:lightRig>
            </a:scene3d>
            <a:sp3d extrusionH="57150" prstMaterial="metal">
              <a:bevelT w="38100" h="25400"/>
              <a:contourClr>
                <a:schemeClr val="bg2"/>
              </a:contourClr>
            </a:sp3d>
          </a:bodyPr>
          <a:lstStyle>
            <a:lvl1pPr>
              <a:defRPr b="1" cap="none" spc="0">
                <a:ln w="50800"/>
                <a:solidFill>
                  <a:schemeClr val="bg1">
                    <a:shade val="50000"/>
                  </a:schemeClr>
                </a:solidFill>
                <a:effectLst/>
                <a:latin typeface="+mj-lt"/>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solidFill>
                  <a:schemeClr val="bg1"/>
                </a:solidFill>
                <a:latin typeface="+mn-lt"/>
              </a:defRPr>
            </a:lvl1pPr>
            <a:lvl2pPr>
              <a:lnSpc>
                <a:spcPct val="90000"/>
              </a:lnSpc>
              <a:defRPr>
                <a:solidFill>
                  <a:schemeClr val="bg1"/>
                </a:solidFill>
                <a:latin typeface="+mn-lt"/>
              </a:defRPr>
            </a:lvl2pPr>
            <a:lvl3pPr>
              <a:lnSpc>
                <a:spcPct val="90000"/>
              </a:lnSpc>
              <a:defRPr>
                <a:solidFill>
                  <a:schemeClr val="bg1"/>
                </a:solidFill>
                <a:latin typeface="+mn-lt"/>
              </a:defRPr>
            </a:lvl3pPr>
            <a:lvl4pPr>
              <a:lnSpc>
                <a:spcPct val="90000"/>
              </a:lnSpc>
              <a:defRPr>
                <a:solidFill>
                  <a:schemeClr val="bg1"/>
                </a:solidFill>
                <a:latin typeface="+mn-lt"/>
              </a:defRPr>
            </a:lvl4pPr>
            <a:lvl5pPr>
              <a:lnSpc>
                <a:spcPct val="90000"/>
              </a:lnSpc>
              <a:defRPr>
                <a:solidFill>
                  <a:schemeClr val="bg1"/>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solidFill>
                  <a:schemeClr val="bg1"/>
                </a:solidFill>
              </a:defRPr>
            </a:lvl1pPr>
            <a:lvl2pPr>
              <a:lnSpc>
                <a:spcPct val="90000"/>
              </a:lnSpc>
              <a:defRPr>
                <a:solidFill>
                  <a:schemeClr val="bg1"/>
                </a:solidFill>
              </a:defRPr>
            </a:lvl2pPr>
            <a:lvl3pPr>
              <a:lnSpc>
                <a:spcPct val="90000"/>
              </a:lnSpc>
              <a:defRPr>
                <a:solidFill>
                  <a:schemeClr val="bg1"/>
                </a:solidFill>
              </a:defRPr>
            </a:lvl3pPr>
            <a:lvl4pPr>
              <a:lnSpc>
                <a:spcPct val="90000"/>
              </a:lnSpc>
              <a:defRPr>
                <a:solidFill>
                  <a:schemeClr val="bg1"/>
                </a:solidFill>
              </a:defRPr>
            </a:lvl4pPr>
            <a:lvl5pPr>
              <a:lnSpc>
                <a:spcPct val="90000"/>
              </a:lnSpc>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jpeg"/><Relationship Id="rId1"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theme" Target="../theme/theme4.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image" Target="../media/image8.png"/><Relationship Id="rId2" Type="http://schemas.openxmlformats.org/officeDocument/2006/relationships/slideLayout" Target="../slideLayouts/slideLayout3.xml"/><Relationship Id="rId16"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image" Target="../media/image6.png"/><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image" Target="../media/image4.jpe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theme" Target="../theme/theme5.xml"/><Relationship Id="rId1" Type="http://schemas.openxmlformats.org/officeDocument/2006/relationships/slideLayout" Target="../slideLayouts/slideLayout14.xml"/><Relationship Id="rId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4" descr="ppt1副本"/>
          <p:cNvPicPr>
            <a:picLocks noChangeAspect="1" noChangeArrowheads="1"/>
          </p:cNvPicPr>
          <p:nvPr userDrawn="1"/>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1027" name="標題版面配置區 1"/>
          <p:cNvSpPr>
            <a:spLocks noGrp="1"/>
          </p:cNvSpPr>
          <p:nvPr>
            <p:ph type="title"/>
          </p:nvPr>
        </p:nvSpPr>
        <p:spPr bwMode="auto">
          <a:xfrm>
            <a:off x="520700" y="1016000"/>
            <a:ext cx="4737100" cy="7318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TW" altLang="en-US" smtClean="0"/>
              <a:t>按一下以編輯母片標題樣式</a:t>
            </a:r>
          </a:p>
        </p:txBody>
      </p:sp>
      <p:sp>
        <p:nvSpPr>
          <p:cNvPr id="1028" name="文字版面配置區 2"/>
          <p:cNvSpPr>
            <a:spLocks noGrp="1"/>
          </p:cNvSpPr>
          <p:nvPr>
            <p:ph type="body" idx="1"/>
          </p:nvPr>
        </p:nvSpPr>
        <p:spPr bwMode="auto">
          <a:xfrm>
            <a:off x="457200" y="10668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ea typeface="新細明體" charset="-120"/>
              </a:defRPr>
            </a:lvl1pPr>
          </a:lstStyle>
          <a:p>
            <a:pPr>
              <a:defRPr/>
            </a:pPr>
            <a:fld id="{6C694CE2-F713-43BB-A927-3AE6DCE0FFE4}" type="datetimeFigureOut">
              <a:rPr lang="zh-TW" altLang="en-US"/>
              <a:pPr>
                <a:defRPr/>
              </a:pPr>
              <a:t>2012/8/29</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ea typeface="新細明體" charset="-120"/>
              </a:defRPr>
            </a:lvl1pPr>
          </a:lstStyle>
          <a:p>
            <a:pPr>
              <a:defRPr/>
            </a:pPr>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ea typeface="新細明體" charset="-120"/>
              </a:defRPr>
            </a:lvl1pPr>
          </a:lstStyle>
          <a:p>
            <a:pPr>
              <a:defRPr/>
            </a:pPr>
            <a:fld id="{4987B861-BE3E-4EF2-8500-D83E626CF5EC}" type="slidenum">
              <a:rPr lang="zh-TW" altLang="en-US"/>
              <a:pPr>
                <a:defRPr/>
              </a:pPr>
              <a:t>‹#›</a:t>
            </a:fld>
            <a:endParaRPr lang="zh-TW" altLang="en-US"/>
          </a:p>
        </p:txBody>
      </p:sp>
      <p:pic>
        <p:nvPicPr>
          <p:cNvPr id="1032" name="Picture 12" descr="sunlikeerp1"/>
          <p:cNvPicPr>
            <a:picLocks noChangeAspect="1" noChangeArrowheads="1"/>
          </p:cNvPicPr>
          <p:nvPr userDrawn="1"/>
        </p:nvPicPr>
        <p:blipFill>
          <a:blip r:embed="rId4"/>
          <a:srcRect/>
          <a:stretch>
            <a:fillRect/>
          </a:stretch>
        </p:blipFill>
        <p:spPr bwMode="auto">
          <a:xfrm>
            <a:off x="4019550" y="736600"/>
            <a:ext cx="3886200" cy="2590800"/>
          </a:xfrm>
          <a:prstGeom prst="rect">
            <a:avLst/>
          </a:prstGeom>
          <a:noFill/>
          <a:ln w="9525">
            <a:noFill/>
            <a:miter lim="800000"/>
            <a:headEnd/>
            <a:tailEnd/>
          </a:ln>
        </p:spPr>
      </p:pic>
      <p:pic>
        <p:nvPicPr>
          <p:cNvPr id="1033" name="Picture 13" descr="logo"/>
          <p:cNvPicPr>
            <a:picLocks noChangeAspect="1" noChangeArrowheads="1"/>
          </p:cNvPicPr>
          <p:nvPr userDrawn="1"/>
        </p:nvPicPr>
        <p:blipFill>
          <a:blip r:embed="rId5"/>
          <a:srcRect/>
          <a:stretch>
            <a:fillRect/>
          </a:stretch>
        </p:blipFill>
        <p:spPr bwMode="auto">
          <a:xfrm>
            <a:off x="6962775" y="6156325"/>
            <a:ext cx="1719263" cy="2857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74" r:id="rId1"/>
  </p:sldLayoutIdLst>
  <p:txStyles>
    <p:titleStyle>
      <a:lvl1pPr algn="l" rtl="0" eaLnBrk="0" fontAlgn="base" hangingPunct="0">
        <a:spcBef>
          <a:spcPct val="0"/>
        </a:spcBef>
        <a:spcAft>
          <a:spcPct val="0"/>
        </a:spcAft>
        <a:defRPr kern="1200">
          <a:solidFill>
            <a:schemeClr val="bg1"/>
          </a:solidFill>
          <a:latin typeface="+mj-lt"/>
          <a:ea typeface="+mj-ea"/>
          <a:cs typeface="+mj-cs"/>
        </a:defRPr>
      </a:lvl1pPr>
      <a:lvl2pPr algn="l" rtl="0" eaLnBrk="0" fontAlgn="base" hangingPunct="0">
        <a:spcBef>
          <a:spcPct val="0"/>
        </a:spcBef>
        <a:spcAft>
          <a:spcPct val="0"/>
        </a:spcAft>
        <a:defRPr>
          <a:solidFill>
            <a:schemeClr val="bg1"/>
          </a:solidFill>
          <a:latin typeface="Calibri" pitchFamily="34" charset="0"/>
        </a:defRPr>
      </a:lvl2pPr>
      <a:lvl3pPr algn="l" rtl="0" eaLnBrk="0" fontAlgn="base" hangingPunct="0">
        <a:spcBef>
          <a:spcPct val="0"/>
        </a:spcBef>
        <a:spcAft>
          <a:spcPct val="0"/>
        </a:spcAft>
        <a:defRPr>
          <a:solidFill>
            <a:schemeClr val="bg1"/>
          </a:solidFill>
          <a:latin typeface="Calibri" pitchFamily="34" charset="0"/>
        </a:defRPr>
      </a:lvl3pPr>
      <a:lvl4pPr algn="l" rtl="0" eaLnBrk="0" fontAlgn="base" hangingPunct="0">
        <a:spcBef>
          <a:spcPct val="0"/>
        </a:spcBef>
        <a:spcAft>
          <a:spcPct val="0"/>
        </a:spcAft>
        <a:defRPr>
          <a:solidFill>
            <a:schemeClr val="bg1"/>
          </a:solidFill>
          <a:latin typeface="Calibri" pitchFamily="34" charset="0"/>
        </a:defRPr>
      </a:lvl4pPr>
      <a:lvl5pPr algn="l" rtl="0" eaLnBrk="0" fontAlgn="base" hangingPunct="0">
        <a:spcBef>
          <a:spcPct val="0"/>
        </a:spcBef>
        <a:spcAft>
          <a:spcPct val="0"/>
        </a:spcAft>
        <a:defRPr>
          <a:solidFill>
            <a:schemeClr val="bg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81" name="Picture 9" descr="ppt2"/>
          <p:cNvPicPr>
            <a:picLocks noChangeAspect="1" noChangeArrowheads="1"/>
          </p:cNvPicPr>
          <p:nvPr userDrawn="1"/>
        </p:nvPicPr>
        <p:blipFill>
          <a:blip r:embed="rId2"/>
          <a:srcRect/>
          <a:stretch>
            <a:fillRect/>
          </a:stretch>
        </p:blipFill>
        <p:spPr bwMode="auto">
          <a:xfrm>
            <a:off x="0" y="0"/>
            <a:ext cx="9144000" cy="6858000"/>
          </a:xfrm>
          <a:prstGeom prst="rect">
            <a:avLst/>
          </a:prstGeom>
          <a:noFill/>
        </p:spPr>
      </p:pic>
      <p:sp>
        <p:nvSpPr>
          <p:cNvPr id="3074" name="標題版面配置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TW" altLang="en-US" smtClean="0"/>
              <a:t>按一下以編輯母片標題樣式</a:t>
            </a:r>
          </a:p>
        </p:txBody>
      </p:sp>
      <p:sp>
        <p:nvSpPr>
          <p:cNvPr id="3075" name="文字版面配置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ea typeface="新細明體" charset="-120"/>
              </a:defRPr>
            </a:lvl1pPr>
          </a:lstStyle>
          <a:p>
            <a:pPr>
              <a:defRPr/>
            </a:pPr>
            <a:fld id="{A647724D-DBA8-4BEB-A5A6-97A0203BBD61}" type="datetimeFigureOut">
              <a:rPr lang="zh-TW" altLang="en-US"/>
              <a:pPr>
                <a:defRPr/>
              </a:pPr>
              <a:t>2012/8/29</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ea typeface="新細明體" charset="-120"/>
              </a:defRPr>
            </a:lvl1pPr>
          </a:lstStyle>
          <a:p>
            <a:pPr>
              <a:defRPr/>
            </a:pPr>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ea typeface="新細明體" charset="-120"/>
              </a:defRPr>
            </a:lvl1pPr>
          </a:lstStyle>
          <a:p>
            <a:pPr>
              <a:defRPr/>
            </a:pPr>
            <a:fld id="{9C37301A-4363-446E-A1EC-D64E9E380057}" type="slidenum">
              <a:rPr lang="zh-TW" altLang="en-US"/>
              <a:pPr>
                <a:defRPr/>
              </a:pPr>
              <a:t>‹#›</a:t>
            </a:fld>
            <a:endParaRPr lang="zh-TW" altLang="en-US"/>
          </a:p>
        </p:txBody>
      </p:sp>
      <p:pic>
        <p:nvPicPr>
          <p:cNvPr id="9" name="图片 8" descr="sunlikeerp2.png"/>
          <p:cNvPicPr>
            <a:picLocks noChangeAspect="1"/>
          </p:cNvPicPr>
          <p:nvPr userDrawn="1"/>
        </p:nvPicPr>
        <p:blipFill>
          <a:blip r:embed="rId3"/>
          <a:stretch>
            <a:fillRect/>
          </a:stretch>
        </p:blipFill>
        <p:spPr>
          <a:xfrm>
            <a:off x="6527800" y="-787400"/>
            <a:ext cx="3162300" cy="2463800"/>
          </a:xfrm>
          <a:prstGeom prst="rect">
            <a:avLst/>
          </a:prstGeom>
        </p:spPr>
      </p:pic>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106" name="Picture 10" descr="ppt2"/>
          <p:cNvPicPr>
            <a:picLocks noChangeAspect="1" noChangeArrowheads="1"/>
          </p:cNvPicPr>
          <p:nvPr userDrawn="1"/>
        </p:nvPicPr>
        <p:blipFill>
          <a:blip r:embed="rId2"/>
          <a:srcRect/>
          <a:stretch>
            <a:fillRect/>
          </a:stretch>
        </p:blipFill>
        <p:spPr bwMode="auto">
          <a:xfrm>
            <a:off x="0" y="0"/>
            <a:ext cx="9144000" cy="6858000"/>
          </a:xfrm>
          <a:prstGeom prst="rect">
            <a:avLst/>
          </a:prstGeom>
          <a:noFill/>
        </p:spPr>
      </p:pic>
      <p:sp>
        <p:nvSpPr>
          <p:cNvPr id="4099" name="標題版面配置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TW" altLang="en-US" dirty="0" smtClean="0"/>
              <a:t>按一下以編輯母片標題樣式</a:t>
            </a:r>
          </a:p>
        </p:txBody>
      </p:sp>
      <p:sp>
        <p:nvSpPr>
          <p:cNvPr id="4100" name="文字版面配置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ea typeface="新細明體" charset="-120"/>
              </a:defRPr>
            </a:lvl1pPr>
          </a:lstStyle>
          <a:p>
            <a:pPr>
              <a:defRPr/>
            </a:pPr>
            <a:fld id="{C194F530-05FB-46F0-A72F-2F862C7F05B0}" type="datetimeFigureOut">
              <a:rPr lang="zh-TW" altLang="en-US"/>
              <a:pPr>
                <a:defRPr/>
              </a:pPr>
              <a:t>2012/8/29</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ea typeface="新細明體" charset="-120"/>
              </a:defRPr>
            </a:lvl1pPr>
          </a:lstStyle>
          <a:p>
            <a:pPr>
              <a:defRPr/>
            </a:pPr>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ea typeface="新細明體" charset="-120"/>
              </a:defRPr>
            </a:lvl1pPr>
          </a:lstStyle>
          <a:p>
            <a:pPr>
              <a:defRPr/>
            </a:pPr>
            <a:fld id="{3E6A069D-A844-4279-A65D-1A33F442DB21}" type="slidenum">
              <a:rPr lang="zh-TW" altLang="en-US"/>
              <a:pPr>
                <a:defRPr/>
              </a:pPr>
              <a:t>‹#›</a:t>
            </a:fld>
            <a:endParaRPr lang="zh-TW" altLang="en-US"/>
          </a:p>
        </p:txBody>
      </p:sp>
      <p:pic>
        <p:nvPicPr>
          <p:cNvPr id="12" name="图片 11" descr="sunlikeerp.png"/>
          <p:cNvPicPr>
            <a:picLocks noChangeAspect="1"/>
          </p:cNvPicPr>
          <p:nvPr userDrawn="1"/>
        </p:nvPicPr>
        <p:blipFill>
          <a:blip r:embed="rId3"/>
          <a:stretch>
            <a:fillRect/>
          </a:stretch>
        </p:blipFill>
        <p:spPr>
          <a:xfrm>
            <a:off x="7302500" y="-266701"/>
            <a:ext cx="2082800" cy="1388533"/>
          </a:xfrm>
          <a:prstGeom prst="rect">
            <a:avLst/>
          </a:prstGeom>
        </p:spPr>
      </p:pic>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sz="2000" kern="1200">
          <a:solidFill>
            <a:schemeClr val="tx1"/>
          </a:solidFill>
          <a:latin typeface="+mj-lt"/>
          <a:ea typeface="+mj-ea"/>
          <a:cs typeface="+mj-cs"/>
        </a:defRPr>
      </a:lvl1pPr>
      <a:lvl2pPr algn="ctr" rtl="0" eaLnBrk="0" fontAlgn="base" hangingPunct="0">
        <a:spcBef>
          <a:spcPct val="0"/>
        </a:spcBef>
        <a:spcAft>
          <a:spcPct val="0"/>
        </a:spcAft>
        <a:defRPr sz="2000">
          <a:solidFill>
            <a:schemeClr val="tx1"/>
          </a:solidFill>
          <a:latin typeface="Calibri" pitchFamily="34" charset="0"/>
        </a:defRPr>
      </a:lvl2pPr>
      <a:lvl3pPr algn="ctr" rtl="0" eaLnBrk="0" fontAlgn="base" hangingPunct="0">
        <a:spcBef>
          <a:spcPct val="0"/>
        </a:spcBef>
        <a:spcAft>
          <a:spcPct val="0"/>
        </a:spcAft>
        <a:defRPr sz="2000">
          <a:solidFill>
            <a:schemeClr val="tx1"/>
          </a:solidFill>
          <a:latin typeface="Calibri" pitchFamily="34" charset="0"/>
        </a:defRPr>
      </a:lvl3pPr>
      <a:lvl4pPr algn="ctr" rtl="0" eaLnBrk="0" fontAlgn="base" hangingPunct="0">
        <a:spcBef>
          <a:spcPct val="0"/>
        </a:spcBef>
        <a:spcAft>
          <a:spcPct val="0"/>
        </a:spcAft>
        <a:defRPr sz="2000">
          <a:solidFill>
            <a:schemeClr val="tx1"/>
          </a:solidFill>
          <a:latin typeface="Calibri" pitchFamily="34" charset="0"/>
        </a:defRPr>
      </a:lvl4pPr>
      <a:lvl5pPr algn="ctr" rtl="0" eaLnBrk="0" fontAlgn="base" hangingPunct="0">
        <a:spcBef>
          <a:spcPct val="0"/>
        </a:spcBef>
        <a:spcAft>
          <a:spcPct val="0"/>
        </a:spcAft>
        <a:defRPr sz="20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ltGray">
      <p:bgPr>
        <a:solidFill>
          <a:schemeClr val="bg1"/>
        </a:solidFill>
        <a:effectLst/>
      </p:bgPr>
    </p:bg>
    <p:spTree>
      <p:nvGrpSpPr>
        <p:cNvPr id="1" name=""/>
        <p:cNvGrpSpPr/>
        <p:nvPr/>
      </p:nvGrpSpPr>
      <p:grpSpPr>
        <a:xfrm>
          <a:off x="0" y="0"/>
          <a:ext cx="0" cy="0"/>
          <a:chOff x="0" y="0"/>
          <a:chExt cx="0" cy="0"/>
        </a:xfrm>
      </p:grpSpPr>
      <p:pic>
        <p:nvPicPr>
          <p:cNvPr id="5127" name="Picture 7" descr="ppt2"/>
          <p:cNvPicPr>
            <a:picLocks noChangeAspect="1" noChangeArrowheads="1"/>
          </p:cNvPicPr>
          <p:nvPr userDrawn="1"/>
        </p:nvPicPr>
        <p:blipFill>
          <a:blip r:embed="rId14"/>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381000" y="77788"/>
            <a:ext cx="4826000" cy="328612"/>
          </a:xfrm>
          <a:prstGeom prst="rect">
            <a:avLst/>
          </a:prstGeom>
        </p:spPr>
        <p:txBody>
          <a:bodyPr vert="horz" wrap="square" lIns="0" tIns="0" rIns="0" bIns="0" numCol="1" anchor="t" anchorCtr="0" compatLnSpc="1">
            <a:prstTxWarp prst="textNoShape">
              <a:avLst/>
            </a:prstTxWarp>
            <a:spAutoFit/>
          </a:bodyPr>
          <a:lstStyle/>
          <a:p>
            <a:pPr lvl="0"/>
            <a:r>
              <a:rPr lang="en-US" altLang="zh-CN" smtClean="0"/>
              <a:t>Click to edit Master title style</a:t>
            </a:r>
          </a:p>
        </p:txBody>
      </p:sp>
      <p:sp>
        <p:nvSpPr>
          <p:cNvPr id="5124" name="Text Placeholder 2"/>
          <p:cNvSpPr>
            <a:spLocks noGrp="1"/>
          </p:cNvSpPr>
          <p:nvPr>
            <p:ph type="body" idx="1"/>
          </p:nvPr>
        </p:nvSpPr>
        <p:spPr bwMode="auto">
          <a:xfrm>
            <a:off x="381000" y="1412875"/>
            <a:ext cx="8382000" cy="21351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p>
        </p:txBody>
      </p:sp>
      <p:pic>
        <p:nvPicPr>
          <p:cNvPr id="10" name="图片 9" descr="sunlikeerp.png"/>
          <p:cNvPicPr>
            <a:picLocks noChangeAspect="1"/>
          </p:cNvPicPr>
          <p:nvPr userDrawn="1"/>
        </p:nvPicPr>
        <p:blipFill>
          <a:blip r:embed="rId15"/>
          <a:stretch>
            <a:fillRect/>
          </a:stretch>
        </p:blipFill>
        <p:spPr>
          <a:xfrm>
            <a:off x="7239000" y="-330201"/>
            <a:ext cx="2146300" cy="1430867"/>
          </a:xfrm>
          <a:prstGeom prst="rect">
            <a:avLst/>
          </a:prstGeom>
        </p:spPr>
      </p:pic>
    </p:spTree>
  </p:cSld>
  <p:clrMap bg1="lt1" tx1="dk1" bg2="lt2" tx2="dk2" accent1="accent1" accent2="accent2" accent3="accent3" accent4="accent4" accent5="accent5" accent6="accent6" hlink="hlink" folHlink="folHlink"/>
  <p:sldLayoutIdLst>
    <p:sldLayoutId id="2147483784" r:id="rId1"/>
    <p:sldLayoutId id="2147483785" r:id="rId2"/>
    <p:sldLayoutId id="2147483783" r:id="rId3"/>
    <p:sldLayoutId id="2147483782" r:id="rId4"/>
    <p:sldLayoutId id="2147483781" r:id="rId5"/>
    <p:sldLayoutId id="2147483780" r:id="rId6"/>
    <p:sldLayoutId id="2147483779" r:id="rId7"/>
    <p:sldLayoutId id="2147483778" r:id="rId8"/>
    <p:sldLayoutId id="2147483777" r:id="rId9"/>
    <p:sldLayoutId id="2147483776" r:id="rId10"/>
    <p:sldLayoutId id="2147483786" r:id="rId11"/>
    <p:sldLayoutId id="2147483775" r:id="rId12"/>
  </p:sldLayoutIdLst>
  <p:transition>
    <p:fade/>
  </p:transition>
  <p:txStyles>
    <p:titleStyle>
      <a:lvl1pPr algn="l" defTabSz="912813" rtl="0" eaLnBrk="0" fontAlgn="base" hangingPunct="0">
        <a:lnSpc>
          <a:spcPct val="90000"/>
        </a:lnSpc>
        <a:spcBef>
          <a:spcPct val="0"/>
        </a:spcBef>
        <a:spcAft>
          <a:spcPct val="0"/>
        </a:spcAft>
        <a:defRPr lang="en-US" sz="2400" kern="1200" spc="-150" dirty="0">
          <a:ln w="3175">
            <a:noFill/>
          </a:ln>
          <a:solidFill>
            <a:schemeClr val="bg1"/>
          </a:solidFill>
          <a:latin typeface="微軟正黑體" pitchFamily="34" charset="-120"/>
          <a:ea typeface="微軟正黑體" pitchFamily="34" charset="-120"/>
          <a:cs typeface="Arial" charset="0"/>
        </a:defRPr>
      </a:lvl1pPr>
      <a:lvl2pPr algn="l" defTabSz="912813" rtl="0" eaLnBrk="0" fontAlgn="base" hangingPunct="0">
        <a:lnSpc>
          <a:spcPct val="90000"/>
        </a:lnSpc>
        <a:spcBef>
          <a:spcPct val="0"/>
        </a:spcBef>
        <a:spcAft>
          <a:spcPct val="0"/>
        </a:spcAft>
        <a:defRPr sz="2400">
          <a:solidFill>
            <a:schemeClr val="bg1"/>
          </a:solidFill>
          <a:latin typeface="微軟正黑體" pitchFamily="34" charset="-120"/>
          <a:ea typeface="微軟正黑體" pitchFamily="34" charset="-120"/>
          <a:cs typeface="Arial" charset="0"/>
        </a:defRPr>
      </a:lvl2pPr>
      <a:lvl3pPr algn="l" defTabSz="912813" rtl="0" eaLnBrk="0" fontAlgn="base" hangingPunct="0">
        <a:lnSpc>
          <a:spcPct val="90000"/>
        </a:lnSpc>
        <a:spcBef>
          <a:spcPct val="0"/>
        </a:spcBef>
        <a:spcAft>
          <a:spcPct val="0"/>
        </a:spcAft>
        <a:defRPr sz="2400">
          <a:solidFill>
            <a:schemeClr val="bg1"/>
          </a:solidFill>
          <a:latin typeface="微軟正黑體" pitchFamily="34" charset="-120"/>
          <a:ea typeface="微軟正黑體" pitchFamily="34" charset="-120"/>
          <a:cs typeface="Arial" charset="0"/>
        </a:defRPr>
      </a:lvl3pPr>
      <a:lvl4pPr algn="l" defTabSz="912813" rtl="0" eaLnBrk="0" fontAlgn="base" hangingPunct="0">
        <a:lnSpc>
          <a:spcPct val="90000"/>
        </a:lnSpc>
        <a:spcBef>
          <a:spcPct val="0"/>
        </a:spcBef>
        <a:spcAft>
          <a:spcPct val="0"/>
        </a:spcAft>
        <a:defRPr sz="2400">
          <a:solidFill>
            <a:schemeClr val="bg1"/>
          </a:solidFill>
          <a:latin typeface="微軟正黑體" pitchFamily="34" charset="-120"/>
          <a:ea typeface="微軟正黑體" pitchFamily="34" charset="-120"/>
          <a:cs typeface="Arial" charset="0"/>
        </a:defRPr>
      </a:lvl4pPr>
      <a:lvl5pPr algn="l" defTabSz="912813" rtl="0" eaLnBrk="0" fontAlgn="base" hangingPunct="0">
        <a:lnSpc>
          <a:spcPct val="90000"/>
        </a:lnSpc>
        <a:spcBef>
          <a:spcPct val="0"/>
        </a:spcBef>
        <a:spcAft>
          <a:spcPct val="0"/>
        </a:spcAft>
        <a:defRPr sz="2400">
          <a:solidFill>
            <a:schemeClr val="bg1"/>
          </a:solidFill>
          <a:latin typeface="微軟正黑體" pitchFamily="34" charset="-120"/>
          <a:ea typeface="微軟正黑體" pitchFamily="34" charset="-120"/>
          <a:cs typeface="Arial" charset="0"/>
        </a:defRPr>
      </a:lvl5pPr>
      <a:lvl6pPr marL="457200" algn="l" defTabSz="912813" rtl="0" fontAlgn="base">
        <a:lnSpc>
          <a:spcPct val="90000"/>
        </a:lnSpc>
        <a:spcBef>
          <a:spcPct val="0"/>
        </a:spcBef>
        <a:spcAft>
          <a:spcPct val="0"/>
        </a:spcAft>
        <a:defRPr sz="4800">
          <a:solidFill>
            <a:srgbClr val="CCFFCC"/>
          </a:solidFill>
          <a:latin typeface="Calibri" pitchFamily="34" charset="0"/>
          <a:cs typeface="Arial" charset="0"/>
        </a:defRPr>
      </a:lvl6pPr>
      <a:lvl7pPr marL="914400" algn="l" defTabSz="912813" rtl="0" fontAlgn="base">
        <a:lnSpc>
          <a:spcPct val="90000"/>
        </a:lnSpc>
        <a:spcBef>
          <a:spcPct val="0"/>
        </a:spcBef>
        <a:spcAft>
          <a:spcPct val="0"/>
        </a:spcAft>
        <a:defRPr sz="4800">
          <a:solidFill>
            <a:srgbClr val="CCFFCC"/>
          </a:solidFill>
          <a:latin typeface="Calibri" pitchFamily="34" charset="0"/>
          <a:cs typeface="Arial" charset="0"/>
        </a:defRPr>
      </a:lvl7pPr>
      <a:lvl8pPr marL="1371600" algn="l" defTabSz="912813" rtl="0" fontAlgn="base">
        <a:lnSpc>
          <a:spcPct val="90000"/>
        </a:lnSpc>
        <a:spcBef>
          <a:spcPct val="0"/>
        </a:spcBef>
        <a:spcAft>
          <a:spcPct val="0"/>
        </a:spcAft>
        <a:defRPr sz="4800">
          <a:solidFill>
            <a:srgbClr val="CCFFCC"/>
          </a:solidFill>
          <a:latin typeface="Calibri" pitchFamily="34" charset="0"/>
          <a:cs typeface="Arial" charset="0"/>
        </a:defRPr>
      </a:lvl8pPr>
      <a:lvl9pPr marL="1828800" algn="l" defTabSz="912813" rtl="0" fontAlgn="base">
        <a:lnSpc>
          <a:spcPct val="90000"/>
        </a:lnSpc>
        <a:spcBef>
          <a:spcPct val="0"/>
        </a:spcBef>
        <a:spcAft>
          <a:spcPct val="0"/>
        </a:spcAft>
        <a:defRPr sz="4800">
          <a:solidFill>
            <a:srgbClr val="CCFFCC"/>
          </a:solidFill>
          <a:latin typeface="Calibri" pitchFamily="34" charset="0"/>
          <a:cs typeface="Arial" charset="0"/>
        </a:defRPr>
      </a:lvl9pPr>
    </p:titleStyle>
    <p:bodyStyle>
      <a:lvl1pPr marL="396875" indent="-396875" algn="l" defTabSz="912813" rtl="0" eaLnBrk="0" fontAlgn="base" hangingPunct="0">
        <a:lnSpc>
          <a:spcPct val="90000"/>
        </a:lnSpc>
        <a:spcBef>
          <a:spcPct val="20000"/>
        </a:spcBef>
        <a:spcAft>
          <a:spcPct val="0"/>
        </a:spcAft>
        <a:buBlip>
          <a:blip r:embed="rId16"/>
        </a:buBlip>
        <a:defRPr sz="3200" kern="1200">
          <a:solidFill>
            <a:schemeClr val="bg1"/>
          </a:solidFill>
          <a:latin typeface="微軟正黑體" pitchFamily="34" charset="-120"/>
          <a:ea typeface="微軟正黑體" pitchFamily="34" charset="-120"/>
          <a:cs typeface="微軟正黑體"/>
        </a:defRPr>
      </a:lvl1pPr>
      <a:lvl2pPr marL="914400" indent="-396875" algn="l" defTabSz="912813" rtl="0" eaLnBrk="0" fontAlgn="base" hangingPunct="0">
        <a:lnSpc>
          <a:spcPct val="90000"/>
        </a:lnSpc>
        <a:spcBef>
          <a:spcPct val="20000"/>
        </a:spcBef>
        <a:spcAft>
          <a:spcPct val="0"/>
        </a:spcAft>
        <a:buSzPct val="90000"/>
        <a:buBlip>
          <a:blip r:embed="rId17"/>
        </a:buBlip>
        <a:defRPr sz="2800" kern="1200">
          <a:solidFill>
            <a:schemeClr val="bg1"/>
          </a:solidFill>
          <a:latin typeface="微軟正黑體" pitchFamily="34" charset="-120"/>
          <a:ea typeface="微軟正黑體" pitchFamily="34" charset="-120"/>
          <a:cs typeface="微軟正黑體"/>
        </a:defRPr>
      </a:lvl2pPr>
      <a:lvl3pPr marL="1258888" indent="-344488" algn="l" defTabSz="912813" rtl="0" eaLnBrk="0" fontAlgn="base" hangingPunct="0">
        <a:lnSpc>
          <a:spcPct val="90000"/>
        </a:lnSpc>
        <a:spcBef>
          <a:spcPct val="20000"/>
        </a:spcBef>
        <a:spcAft>
          <a:spcPct val="0"/>
        </a:spcAft>
        <a:buSzPct val="90000"/>
        <a:buBlip>
          <a:blip r:embed="rId17"/>
        </a:buBlip>
        <a:defRPr sz="2400" kern="1200">
          <a:solidFill>
            <a:schemeClr val="bg1"/>
          </a:solidFill>
          <a:latin typeface="微軟正黑體" pitchFamily="34" charset="-120"/>
          <a:ea typeface="微軟正黑體" pitchFamily="34" charset="-120"/>
          <a:cs typeface="微軟正黑體"/>
        </a:defRPr>
      </a:lvl3pPr>
      <a:lvl4pPr marL="1604963" indent="-346075" algn="l" defTabSz="912813" rtl="0" eaLnBrk="0" fontAlgn="base" hangingPunct="0">
        <a:lnSpc>
          <a:spcPct val="90000"/>
        </a:lnSpc>
        <a:spcBef>
          <a:spcPct val="20000"/>
        </a:spcBef>
        <a:spcAft>
          <a:spcPct val="0"/>
        </a:spcAft>
        <a:buSzPct val="90000"/>
        <a:buBlip>
          <a:blip r:embed="rId17"/>
        </a:buBlip>
        <a:defRPr sz="2400" kern="1200">
          <a:solidFill>
            <a:schemeClr val="bg1"/>
          </a:solidFill>
          <a:latin typeface="微軟正黑體" pitchFamily="34" charset="-120"/>
          <a:ea typeface="微軟正黑體" pitchFamily="34" charset="-120"/>
          <a:cs typeface="微軟正黑體"/>
        </a:defRPr>
      </a:lvl4pPr>
      <a:lvl5pPr marL="1941513" indent="-336550" algn="l" defTabSz="912813" rtl="0" eaLnBrk="0" fontAlgn="base" hangingPunct="0">
        <a:lnSpc>
          <a:spcPct val="90000"/>
        </a:lnSpc>
        <a:spcBef>
          <a:spcPct val="20000"/>
        </a:spcBef>
        <a:spcAft>
          <a:spcPct val="0"/>
        </a:spcAft>
        <a:buSzPct val="90000"/>
        <a:buBlip>
          <a:blip r:embed="rId17"/>
        </a:buBlip>
        <a:defRPr sz="2400" kern="1200">
          <a:solidFill>
            <a:schemeClr val="bg1"/>
          </a:solidFill>
          <a:latin typeface="微軟正黑體" pitchFamily="34" charset="-120"/>
          <a:ea typeface="微軟正黑體" pitchFamily="34" charset="-120"/>
          <a:cs typeface="微軟正黑體"/>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20490" name="Picture 10" descr="ppt2"/>
          <p:cNvPicPr>
            <a:picLocks noChangeAspect="1" noChangeArrowheads="1"/>
          </p:cNvPicPr>
          <p:nvPr userDrawn="1"/>
        </p:nvPicPr>
        <p:blipFill>
          <a:blip r:embed="rId3"/>
          <a:srcRect/>
          <a:stretch>
            <a:fillRect/>
          </a:stretch>
        </p:blipFill>
        <p:spPr bwMode="auto">
          <a:xfrm>
            <a:off x="0" y="0"/>
            <a:ext cx="9144000" cy="6858000"/>
          </a:xfrm>
          <a:prstGeom prst="rect">
            <a:avLst/>
          </a:prstGeom>
          <a:noFill/>
        </p:spPr>
      </p:pic>
      <p:sp>
        <p:nvSpPr>
          <p:cNvPr id="20483"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20484"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kumimoji="0" sz="1200">
                <a:solidFill>
                  <a:srgbClr val="898989"/>
                </a:solidFill>
                <a:latin typeface="Segoe UI" pitchFamily="34" charset="0"/>
              </a:defRPr>
            </a:lvl1pPr>
          </a:lstStyle>
          <a:p>
            <a:pPr>
              <a:defRPr/>
            </a:pPr>
            <a:fld id="{E4E79401-4DE7-4EEE-B21B-647C6479D97B}" type="datetimeFigureOut">
              <a:rPr lang="en-US" altLang="zh-CN"/>
              <a:pPr>
                <a:defRPr/>
              </a:pPr>
              <a:t>8/29/2012</a:t>
            </a:fld>
            <a:endParaRPr lang="en-US" altLang="zh-CN"/>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kumimoji="0" sz="1200">
                <a:solidFill>
                  <a:srgbClr val="898989"/>
                </a:solidFill>
                <a:latin typeface="Segoe UI" pitchFamily="34" charset="0"/>
              </a:defRPr>
            </a:lvl1pPr>
          </a:lstStyle>
          <a:p>
            <a:pPr>
              <a:defRPr/>
            </a:pPr>
            <a:endParaRPr lang="en-US" altLang="zh-C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kumimoji="0" sz="1200">
                <a:solidFill>
                  <a:srgbClr val="898989"/>
                </a:solidFill>
                <a:latin typeface="Segoe UI" pitchFamily="34" charset="0"/>
              </a:defRPr>
            </a:lvl1pPr>
          </a:lstStyle>
          <a:p>
            <a:pPr>
              <a:defRPr/>
            </a:pPr>
            <a:fld id="{5DF1E8F7-4E0C-48BD-A8E7-35E4D842F10F}" type="slidenum">
              <a:rPr lang="en-US" altLang="zh-CN"/>
              <a:pPr>
                <a:defRPr/>
              </a:pPr>
              <a:t>‹#›</a:t>
            </a:fld>
            <a:endParaRPr lang="en-US" altLang="zh-CN"/>
          </a:p>
        </p:txBody>
      </p:sp>
      <p:pic>
        <p:nvPicPr>
          <p:cNvPr id="11" name="图片 10" descr="sunlikeerp2.png"/>
          <p:cNvPicPr>
            <a:picLocks noChangeAspect="1"/>
          </p:cNvPicPr>
          <p:nvPr userDrawn="1"/>
        </p:nvPicPr>
        <p:blipFill>
          <a:blip r:embed="rId4"/>
          <a:stretch>
            <a:fillRect/>
          </a:stretch>
        </p:blipFill>
        <p:spPr>
          <a:xfrm>
            <a:off x="7213600" y="-431800"/>
            <a:ext cx="2324100" cy="1549400"/>
          </a:xfrm>
          <a:prstGeom prst="rect">
            <a:avLst/>
          </a:prstGeom>
        </p:spPr>
      </p:pic>
    </p:spTree>
  </p:cSld>
  <p:clrMap bg1="lt1" tx1="dk1" bg2="lt2" tx2="dk2" accent1="accent1" accent2="accent2" accent3="accent3" accent4="accent4" accent5="accent5" accent6="accent6" hlink="hlink" folHlink="folHlink"/>
  <p:sldLayoutIdLst>
    <p:sldLayoutId id="2147483787" r:id="rId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Segoe UI" pitchFamily="34" charset="0"/>
          <a:ea typeface="+mj-ea"/>
          <a:cs typeface="+mj-cs"/>
        </a:defRPr>
      </a:lvl1pPr>
      <a:lvl2pPr algn="ctr" rtl="0" eaLnBrk="0" fontAlgn="base" hangingPunct="0">
        <a:spcBef>
          <a:spcPct val="0"/>
        </a:spcBef>
        <a:spcAft>
          <a:spcPct val="0"/>
        </a:spcAft>
        <a:defRPr sz="4400">
          <a:solidFill>
            <a:schemeClr val="tx1"/>
          </a:solidFill>
          <a:latin typeface="Segoe UI" pitchFamily="34" charset="0"/>
        </a:defRPr>
      </a:lvl2pPr>
      <a:lvl3pPr algn="ctr" rtl="0" eaLnBrk="0" fontAlgn="base" hangingPunct="0">
        <a:spcBef>
          <a:spcPct val="0"/>
        </a:spcBef>
        <a:spcAft>
          <a:spcPct val="0"/>
        </a:spcAft>
        <a:defRPr sz="4400">
          <a:solidFill>
            <a:schemeClr val="tx1"/>
          </a:solidFill>
          <a:latin typeface="Segoe UI" pitchFamily="34" charset="0"/>
        </a:defRPr>
      </a:lvl3pPr>
      <a:lvl4pPr algn="ctr" rtl="0" eaLnBrk="0" fontAlgn="base" hangingPunct="0">
        <a:spcBef>
          <a:spcPct val="0"/>
        </a:spcBef>
        <a:spcAft>
          <a:spcPct val="0"/>
        </a:spcAft>
        <a:defRPr sz="4400">
          <a:solidFill>
            <a:schemeClr val="tx1"/>
          </a:solidFill>
          <a:latin typeface="Segoe UI" pitchFamily="34" charset="0"/>
        </a:defRPr>
      </a:lvl4pPr>
      <a:lvl5pPr algn="ctr" rtl="0" eaLnBrk="0" fontAlgn="base" hangingPunct="0">
        <a:spcBef>
          <a:spcPct val="0"/>
        </a:spcBef>
        <a:spcAft>
          <a:spcPct val="0"/>
        </a:spcAft>
        <a:defRPr sz="4400">
          <a:solidFill>
            <a:schemeClr val="tx1"/>
          </a:solidFill>
          <a:latin typeface="Segoe UI" pitchFamily="34" charset="0"/>
        </a:defRPr>
      </a:lvl5pPr>
      <a:lvl6pPr marL="457200" algn="ctr" rtl="0" fontAlgn="base">
        <a:spcBef>
          <a:spcPct val="0"/>
        </a:spcBef>
        <a:spcAft>
          <a:spcPct val="0"/>
        </a:spcAft>
        <a:defRPr sz="4400">
          <a:solidFill>
            <a:schemeClr val="tx1"/>
          </a:solidFill>
          <a:latin typeface="Segoe UI" pitchFamily="34" charset="0"/>
        </a:defRPr>
      </a:lvl6pPr>
      <a:lvl7pPr marL="914400" algn="ctr" rtl="0" fontAlgn="base">
        <a:spcBef>
          <a:spcPct val="0"/>
        </a:spcBef>
        <a:spcAft>
          <a:spcPct val="0"/>
        </a:spcAft>
        <a:defRPr sz="4400">
          <a:solidFill>
            <a:schemeClr val="tx1"/>
          </a:solidFill>
          <a:latin typeface="Segoe UI" pitchFamily="34" charset="0"/>
        </a:defRPr>
      </a:lvl7pPr>
      <a:lvl8pPr marL="1371600" algn="ctr" rtl="0" fontAlgn="base">
        <a:spcBef>
          <a:spcPct val="0"/>
        </a:spcBef>
        <a:spcAft>
          <a:spcPct val="0"/>
        </a:spcAft>
        <a:defRPr sz="4400">
          <a:solidFill>
            <a:schemeClr val="tx1"/>
          </a:solidFill>
          <a:latin typeface="Segoe UI" pitchFamily="34" charset="0"/>
        </a:defRPr>
      </a:lvl8pPr>
      <a:lvl9pPr marL="1828800" algn="ctr" rtl="0" fontAlgn="base">
        <a:spcBef>
          <a:spcPct val="0"/>
        </a:spcBef>
        <a:spcAft>
          <a:spcPct val="0"/>
        </a:spcAft>
        <a:defRPr sz="4400">
          <a:solidFill>
            <a:schemeClr val="tx1"/>
          </a:solidFill>
          <a:latin typeface="Segoe U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Segoe UI" pitchFamily="34" charset="0"/>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Segoe UI" pitchFamily="34" charset="0"/>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Segoe UI" pitchFamily="34" charset="0"/>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Segoe UI" pitchFamily="34" charset="0"/>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Segoe UI"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4.xml"/><Relationship Id="rId4" Type="http://schemas.openxmlformats.org/officeDocument/2006/relationships/image" Target="../media/image40.png"/></Relationships>
</file>

<file path=ppt/slides/_rels/slide2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ext Box 2"/>
          <p:cNvSpPr txBox="1">
            <a:spLocks noChangeArrowheads="1"/>
          </p:cNvSpPr>
          <p:nvPr/>
        </p:nvSpPr>
        <p:spPr bwMode="auto">
          <a:xfrm>
            <a:off x="733425" y="6119813"/>
            <a:ext cx="1949450" cy="366712"/>
          </a:xfrm>
          <a:prstGeom prst="rect">
            <a:avLst/>
          </a:prstGeom>
          <a:noFill/>
          <a:ln w="9525">
            <a:noFill/>
            <a:miter lim="800000"/>
            <a:headEnd/>
            <a:tailEnd/>
          </a:ln>
        </p:spPr>
        <p:txBody>
          <a:bodyPr wrap="none">
            <a:spAutoFit/>
          </a:bodyPr>
          <a:lstStyle/>
          <a:p>
            <a:pPr defTabSz="914400"/>
            <a:r>
              <a:rPr lang="en-US" altLang="zh-CN">
                <a:solidFill>
                  <a:srgbClr val="008000"/>
                </a:solidFill>
              </a:rPr>
              <a:t>www.sunlike.com</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332399"/>
          </a:xfrm>
        </p:spPr>
        <p:txBody>
          <a:bodyPr/>
          <a:lstStyle/>
          <a:p>
            <a:r>
              <a:rPr lang="zh-CN" altLang="en-US" dirty="0" smtClean="0">
                <a:latin typeface="华文细黑" pitchFamily="2" charset="-122"/>
                <a:ea typeface="华文细黑" pitchFamily="2" charset="-122"/>
              </a:rPr>
              <a:t>副产品在单据中的应用</a:t>
            </a:r>
            <a:endParaRPr lang="zh-CN" altLang="en-US" b="0" dirty="0"/>
          </a:p>
        </p:txBody>
      </p:sp>
      <p:sp>
        <p:nvSpPr>
          <p:cNvPr id="3" name="文本占位符 2"/>
          <p:cNvSpPr>
            <a:spLocks noGrp="1"/>
          </p:cNvSpPr>
          <p:nvPr>
            <p:ph type="body" sz="quarter" idx="10"/>
          </p:nvPr>
        </p:nvSpPr>
        <p:spPr>
          <a:xfrm>
            <a:off x="368300" y="723900"/>
            <a:ext cx="8382000" cy="1917700"/>
          </a:xfrm>
        </p:spPr>
        <p:txBody>
          <a:bodyPr/>
          <a:lstStyle/>
          <a:p>
            <a:r>
              <a:rPr lang="zh-CN" altLang="en-US" sz="2000" dirty="0" smtClean="0">
                <a:latin typeface="华文细黑" pitchFamily="2" charset="-122"/>
                <a:ea typeface="华文细黑" pitchFamily="2" charset="-122"/>
              </a:rPr>
              <a:t>在成品缴库单缴回副产品时，受属性</a:t>
            </a:r>
            <a:r>
              <a:rPr lang="en-US" altLang="zh-CN" sz="2000" dirty="0" smtClean="0">
                <a:latin typeface="华文细黑" pitchFamily="2" charset="-122"/>
                <a:ea typeface="华文细黑" pitchFamily="2" charset="-122"/>
              </a:rPr>
              <a:t>5-4</a:t>
            </a:r>
            <a:r>
              <a:rPr lang="zh-CN" altLang="en-US" sz="2000" dirty="0" smtClean="0">
                <a:latin typeface="华文细黑" pitchFamily="2" charset="-122"/>
                <a:ea typeface="华文细黑" pitchFamily="2" charset="-122"/>
              </a:rPr>
              <a:t>副产品可超出制令范围；以及</a:t>
            </a:r>
            <a:r>
              <a:rPr lang="en-US" altLang="zh-CN" sz="2000" dirty="0" smtClean="0">
                <a:latin typeface="华文细黑" pitchFamily="2" charset="-122"/>
                <a:ea typeface="华文细黑" pitchFamily="2" charset="-122"/>
              </a:rPr>
              <a:t>5-8</a:t>
            </a:r>
            <a:r>
              <a:rPr lang="zh-CN" altLang="en-US" sz="2000" dirty="0" smtClean="0">
                <a:latin typeface="华文细黑" pitchFamily="2" charset="-122"/>
                <a:ea typeface="华文细黑" pitchFamily="2" charset="-122"/>
              </a:rPr>
              <a:t>副产品取值方式的控制。</a:t>
            </a:r>
            <a:endParaRPr lang="en-US" altLang="zh-CN" sz="2000" dirty="0" smtClean="0">
              <a:latin typeface="华文细黑" pitchFamily="2" charset="-122"/>
              <a:ea typeface="华文细黑" pitchFamily="2" charset="-122"/>
            </a:endParaRPr>
          </a:p>
          <a:p>
            <a:r>
              <a:rPr lang="zh-CN" altLang="en-US" sz="2000" dirty="0" smtClean="0">
                <a:latin typeface="华文细黑" pitchFamily="2" charset="-122"/>
                <a:ea typeface="华文细黑" pitchFamily="2" charset="-122"/>
              </a:rPr>
              <a:t>若副产品可超出制令范围没有勾选，则在缴库单中输入的副产品不能超出制令单</a:t>
            </a:r>
            <a:r>
              <a:rPr lang="en-US" altLang="zh-CN" sz="2000" dirty="0" smtClean="0">
                <a:latin typeface="华文细黑" pitchFamily="2" charset="-122"/>
                <a:ea typeface="华文细黑" pitchFamily="2" charset="-122"/>
              </a:rPr>
              <a:t>-</a:t>
            </a:r>
            <a:r>
              <a:rPr lang="zh-CN" altLang="en-US" sz="2000" dirty="0" smtClean="0">
                <a:latin typeface="华文细黑" pitchFamily="2" charset="-122"/>
                <a:ea typeface="华文细黑" pitchFamily="2" charset="-122"/>
              </a:rPr>
              <a:t>副产品页面的资料。</a:t>
            </a:r>
            <a:endParaRPr lang="en-US" altLang="zh-CN" sz="2000" dirty="0" smtClean="0">
              <a:latin typeface="华文细黑" pitchFamily="2" charset="-122"/>
              <a:ea typeface="华文细黑" pitchFamily="2" charset="-122"/>
            </a:endParaRPr>
          </a:p>
          <a:p>
            <a:r>
              <a:rPr lang="zh-CN" altLang="en-US" sz="2000" dirty="0" smtClean="0">
                <a:latin typeface="华文细黑" pitchFamily="2" charset="-122"/>
                <a:ea typeface="华文细黑" pitchFamily="2" charset="-122"/>
              </a:rPr>
              <a:t>若制令单中有输入副产品，在缴库时是否要带出副产品资料，则是受属性副产品取值方式控制的。</a:t>
            </a:r>
            <a:endParaRPr lang="en-US" altLang="zh-CN" sz="2000" dirty="0" smtClean="0">
              <a:latin typeface="华文细黑" pitchFamily="2" charset="-122"/>
              <a:ea typeface="华文细黑" pitchFamily="2" charset="-122"/>
            </a:endParaRPr>
          </a:p>
          <a:p>
            <a:endParaRPr lang="zh-CN" altLang="en-US" sz="2000" dirty="0">
              <a:latin typeface="华文细黑" pitchFamily="2" charset="-122"/>
              <a:ea typeface="华文细黑" pitchFamily="2" charset="-122"/>
            </a:endParaRPr>
          </a:p>
        </p:txBody>
      </p:sp>
      <p:pic>
        <p:nvPicPr>
          <p:cNvPr id="2050" name="Picture 2"/>
          <p:cNvPicPr>
            <a:picLocks noChangeAspect="1" noChangeArrowheads="1"/>
          </p:cNvPicPr>
          <p:nvPr/>
        </p:nvPicPr>
        <p:blipFill>
          <a:blip r:embed="rId2"/>
          <a:srcRect/>
          <a:stretch>
            <a:fillRect/>
          </a:stretch>
        </p:blipFill>
        <p:spPr bwMode="auto">
          <a:xfrm>
            <a:off x="2054225" y="2752725"/>
            <a:ext cx="3724275" cy="3409950"/>
          </a:xfrm>
          <a:prstGeom prst="rect">
            <a:avLst/>
          </a:prstGeom>
          <a:noFill/>
          <a:ln w="9525">
            <a:noFill/>
            <a:miter lim="800000"/>
            <a:headEnd/>
            <a:tailEnd/>
          </a:ln>
        </p:spPr>
      </p:pic>
      <p:sp>
        <p:nvSpPr>
          <p:cNvPr id="5" name="文本占位符 2"/>
          <p:cNvSpPr txBox="1">
            <a:spLocks/>
          </p:cNvSpPr>
          <p:nvPr/>
        </p:nvSpPr>
        <p:spPr bwMode="auto">
          <a:xfrm>
            <a:off x="254000" y="4699000"/>
            <a:ext cx="4876800" cy="19177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396875" marR="0" lvl="0" indent="-396875" algn="l" defTabSz="912813" rtl="0" eaLnBrk="0" fontAlgn="base" latinLnBrk="0" hangingPunct="0">
              <a:lnSpc>
                <a:spcPct val="90000"/>
              </a:lnSpc>
              <a:spcBef>
                <a:spcPct val="20000"/>
              </a:spcBef>
              <a:spcAft>
                <a:spcPct val="0"/>
              </a:spcAft>
              <a:buClrTx/>
              <a:buSzTx/>
              <a:buFontTx/>
              <a:buBlip>
                <a:blip r:embed="rId3"/>
              </a:buBlip>
              <a:tabLst/>
              <a:defRPr/>
            </a:pPr>
            <a:endParaRPr kumimoji="0" lang="zh-CN" altLang="en-US" sz="2000" b="0" i="0" u="none" strike="noStrike" kern="1200" cap="none" spc="0" normalizeH="0" baseline="0" noProof="0" dirty="0">
              <a:ln>
                <a:noFill/>
              </a:ln>
              <a:solidFill>
                <a:schemeClr val="bg1"/>
              </a:solidFill>
              <a:effectLst/>
              <a:uLnTx/>
              <a:uFillTx/>
              <a:latin typeface="华文细黑" pitchFamily="2" charset="-122"/>
              <a:ea typeface="华文细黑" pitchFamily="2" charset="-122"/>
              <a:cs typeface="微軟正黑體"/>
            </a:endParaRPr>
          </a:p>
        </p:txBody>
      </p:sp>
      <p:sp>
        <p:nvSpPr>
          <p:cNvPr id="6" name="文本占位符 2"/>
          <p:cNvSpPr txBox="1">
            <a:spLocks/>
          </p:cNvSpPr>
          <p:nvPr/>
        </p:nvSpPr>
        <p:spPr bwMode="auto">
          <a:xfrm>
            <a:off x="381000" y="2717800"/>
            <a:ext cx="4826000" cy="36957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396875" marR="0" lvl="0" indent="-396875" algn="l" defTabSz="912813" rtl="0" eaLnBrk="0" fontAlgn="base" latinLnBrk="0" hangingPunct="0">
              <a:lnSpc>
                <a:spcPct val="90000"/>
              </a:lnSpc>
              <a:spcBef>
                <a:spcPct val="20000"/>
              </a:spcBef>
              <a:spcAft>
                <a:spcPct val="0"/>
              </a:spcAft>
              <a:buClrTx/>
              <a:buSzTx/>
              <a:buFontTx/>
              <a:buBlip>
                <a:blip r:embed="rId3"/>
              </a:buBlip>
              <a:tabLst/>
              <a:defRPr/>
            </a:pPr>
            <a:endParaRPr kumimoji="0" lang="zh-CN" altLang="en-US" sz="3200" b="0" i="0" u="none" strike="noStrike" kern="1200" cap="none" spc="0" normalizeH="0" baseline="0" noProof="0" dirty="0">
              <a:ln>
                <a:noFill/>
              </a:ln>
              <a:solidFill>
                <a:schemeClr val="bg1"/>
              </a:solidFill>
              <a:effectLst/>
              <a:uLnTx/>
              <a:uFillTx/>
              <a:latin typeface="+mn-lt"/>
              <a:ea typeface="微軟正黑體" pitchFamily="34" charset="-120"/>
              <a:cs typeface="微軟正黑體"/>
            </a:endParaRP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332399"/>
          </a:xfrm>
        </p:spPr>
        <p:txBody>
          <a:bodyPr/>
          <a:lstStyle/>
          <a:p>
            <a:r>
              <a:rPr lang="zh-CN" altLang="en-US" dirty="0" smtClean="0">
                <a:latin typeface="华文细黑" pitchFamily="2" charset="-122"/>
                <a:ea typeface="华文细黑" pitchFamily="2" charset="-122"/>
              </a:rPr>
              <a:t>副产品在单据中的应用</a:t>
            </a:r>
            <a:endParaRPr lang="zh-CN" altLang="en-US" dirty="0"/>
          </a:p>
        </p:txBody>
      </p:sp>
      <p:sp>
        <p:nvSpPr>
          <p:cNvPr id="3" name="文本占位符 2"/>
          <p:cNvSpPr>
            <a:spLocks noGrp="1"/>
          </p:cNvSpPr>
          <p:nvPr>
            <p:ph type="body" sz="quarter" idx="10"/>
          </p:nvPr>
        </p:nvSpPr>
        <p:spPr>
          <a:xfrm>
            <a:off x="190500" y="520700"/>
            <a:ext cx="8750300" cy="6337300"/>
          </a:xfrm>
        </p:spPr>
        <p:txBody>
          <a:bodyPr/>
          <a:lstStyle/>
          <a:p>
            <a:r>
              <a:rPr lang="zh-CN" altLang="en-US" sz="1800" dirty="0" smtClean="0">
                <a:latin typeface="华文细黑" pitchFamily="2" charset="-122"/>
                <a:ea typeface="华文细黑" pitchFamily="2" charset="-122"/>
              </a:rPr>
              <a:t>副产品取值方式选择按缴库数量自动生成，即主产品入库时，副产品同时入库。根据缴库数量占制令单应生产量的比例计算副产品的缴库数量，带到缴库单的副产品页面；</a:t>
            </a:r>
            <a:endParaRPr lang="en-US" altLang="zh-CN" sz="1800" dirty="0" smtClean="0">
              <a:latin typeface="华文细黑" pitchFamily="2" charset="-122"/>
              <a:ea typeface="华文细黑" pitchFamily="2" charset="-122"/>
            </a:endParaRPr>
          </a:p>
          <a:p>
            <a:endParaRPr lang="zh-CN" altLang="en-US" sz="2400" dirty="0" smtClean="0">
              <a:latin typeface="华文细黑" pitchFamily="2" charset="-122"/>
              <a:ea typeface="华文细黑" pitchFamily="2" charset="-122"/>
            </a:endParaRPr>
          </a:p>
          <a:p>
            <a:endParaRPr lang="zh-CN" altLang="en-US" dirty="0"/>
          </a:p>
        </p:txBody>
      </p:sp>
      <p:pic>
        <p:nvPicPr>
          <p:cNvPr id="1027" name="Picture 3"/>
          <p:cNvPicPr>
            <a:picLocks noChangeAspect="1" noChangeArrowheads="1"/>
          </p:cNvPicPr>
          <p:nvPr/>
        </p:nvPicPr>
        <p:blipFill>
          <a:blip r:embed="rId2"/>
          <a:srcRect/>
          <a:stretch>
            <a:fillRect/>
          </a:stretch>
        </p:blipFill>
        <p:spPr bwMode="auto">
          <a:xfrm>
            <a:off x="1609725" y="4254500"/>
            <a:ext cx="7296150" cy="2603500"/>
          </a:xfrm>
          <a:prstGeom prst="rect">
            <a:avLst/>
          </a:prstGeom>
          <a:noFill/>
          <a:ln w="9525">
            <a:noFill/>
            <a:miter lim="800000"/>
            <a:headEnd/>
            <a:tailEnd/>
          </a:ln>
        </p:spPr>
      </p:pic>
      <p:pic>
        <p:nvPicPr>
          <p:cNvPr id="1026" name="Picture 2"/>
          <p:cNvPicPr>
            <a:picLocks noChangeAspect="1" noChangeArrowheads="1"/>
          </p:cNvPicPr>
          <p:nvPr/>
        </p:nvPicPr>
        <p:blipFill>
          <a:blip r:embed="rId3"/>
          <a:srcRect/>
          <a:stretch>
            <a:fillRect/>
          </a:stretch>
        </p:blipFill>
        <p:spPr bwMode="auto">
          <a:xfrm>
            <a:off x="177801" y="1333500"/>
            <a:ext cx="6807200" cy="2882900"/>
          </a:xfrm>
          <a:prstGeom prst="rect">
            <a:avLst/>
          </a:prstGeom>
          <a:noFill/>
          <a:ln w="9525">
            <a:noFill/>
            <a:miter lim="800000"/>
            <a:headEnd/>
            <a:tailEnd/>
          </a:ln>
        </p:spPr>
      </p:pic>
      <p:sp>
        <p:nvSpPr>
          <p:cNvPr id="6" name="圆角矩形标注 5"/>
          <p:cNvSpPr/>
          <p:nvPr/>
        </p:nvSpPr>
        <p:spPr bwMode="auto">
          <a:xfrm>
            <a:off x="4940300" y="2540000"/>
            <a:ext cx="3314700" cy="1231900"/>
          </a:xfrm>
          <a:prstGeom prst="wedgeRoundRectCallout">
            <a:avLst>
              <a:gd name="adj1" fmla="val -6947"/>
              <a:gd name="adj2" fmla="val 264444"/>
              <a:gd name="adj3" fmla="val 16667"/>
            </a:avLst>
          </a:prstGeom>
          <a:gradFill>
            <a:gsLst>
              <a:gs pos="0">
                <a:srgbClr val="5E9EFF"/>
              </a:gs>
              <a:gs pos="39999">
                <a:srgbClr val="85C2FF"/>
              </a:gs>
              <a:gs pos="70000">
                <a:srgbClr val="C4D6EB"/>
              </a:gs>
              <a:gs pos="100000">
                <a:srgbClr val="FFEBFA"/>
              </a:gs>
            </a:gsLst>
            <a:lin ang="16200000" scaled="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zh-CN" altLang="en-US" sz="2000" dirty="0" smtClean="0">
                <a:solidFill>
                  <a:schemeClr val="bg1"/>
                </a:solidFill>
                <a:effectLst>
                  <a:outerShdw blurRad="38100" dist="38100" dir="2700000" algn="tl">
                    <a:srgbClr val="000000">
                      <a:alpha val="43137"/>
                    </a:srgbClr>
                  </a:outerShdw>
                </a:effectLst>
                <a:latin typeface="Calibri" pitchFamily="34" charset="0"/>
              </a:rPr>
              <a:t>缴回的副产品数量</a:t>
            </a:r>
            <a:r>
              <a:rPr lang="en-US" altLang="zh-CN" sz="2000" dirty="0" smtClean="0">
                <a:solidFill>
                  <a:schemeClr val="bg1"/>
                </a:solidFill>
                <a:effectLst>
                  <a:outerShdw blurRad="38100" dist="38100" dir="2700000" algn="tl">
                    <a:srgbClr val="000000">
                      <a:alpha val="43137"/>
                    </a:srgbClr>
                  </a:outerShdw>
                </a:effectLst>
                <a:latin typeface="Calibri" pitchFamily="34" charset="0"/>
              </a:rPr>
              <a:t>=</a:t>
            </a:r>
            <a:r>
              <a:rPr lang="zh-CN" altLang="en-US" sz="2000" dirty="0" smtClean="0">
                <a:solidFill>
                  <a:schemeClr val="bg1"/>
                </a:solidFill>
                <a:effectLst>
                  <a:outerShdw blurRad="38100" dist="38100" dir="2700000" algn="tl">
                    <a:srgbClr val="000000">
                      <a:alpha val="43137"/>
                    </a:srgbClr>
                  </a:outerShdw>
                </a:effectLst>
                <a:latin typeface="Calibri" pitchFamily="34" charset="0"/>
              </a:rPr>
              <a:t>缴库数量</a:t>
            </a:r>
            <a:r>
              <a:rPr lang="en-US" altLang="zh-CN" sz="2000" dirty="0" smtClean="0">
                <a:solidFill>
                  <a:schemeClr val="bg1"/>
                </a:solidFill>
                <a:effectLst>
                  <a:outerShdw blurRad="38100" dist="38100" dir="2700000" algn="tl">
                    <a:srgbClr val="000000">
                      <a:alpha val="43137"/>
                    </a:srgbClr>
                  </a:outerShdw>
                </a:effectLst>
                <a:latin typeface="Calibri" pitchFamily="34" charset="0"/>
              </a:rPr>
              <a:t>6/</a:t>
            </a:r>
            <a:r>
              <a:rPr lang="zh-CN" altLang="en-US" sz="2000" dirty="0" smtClean="0">
                <a:solidFill>
                  <a:schemeClr val="bg1"/>
                </a:solidFill>
                <a:effectLst>
                  <a:outerShdw blurRad="38100" dist="38100" dir="2700000" algn="tl">
                    <a:srgbClr val="000000">
                      <a:alpha val="43137"/>
                    </a:srgbClr>
                  </a:outerShdw>
                </a:effectLst>
                <a:latin typeface="Calibri" pitchFamily="34" charset="0"/>
              </a:rPr>
              <a:t>制令单制造数量</a:t>
            </a:r>
            <a:r>
              <a:rPr lang="en-US" altLang="zh-CN" sz="2000" dirty="0" smtClean="0">
                <a:solidFill>
                  <a:schemeClr val="bg1"/>
                </a:solidFill>
                <a:effectLst>
                  <a:outerShdw blurRad="38100" dist="38100" dir="2700000" algn="tl">
                    <a:srgbClr val="000000">
                      <a:alpha val="43137"/>
                    </a:srgbClr>
                  </a:outerShdw>
                </a:effectLst>
                <a:latin typeface="Calibri" pitchFamily="34" charset="0"/>
              </a:rPr>
              <a:t> 10*</a:t>
            </a:r>
            <a:r>
              <a:rPr lang="zh-CN" altLang="en-US" sz="2000" dirty="0" smtClean="0">
                <a:solidFill>
                  <a:schemeClr val="bg1"/>
                </a:solidFill>
                <a:effectLst>
                  <a:outerShdw blurRad="38100" dist="38100" dir="2700000" algn="tl">
                    <a:srgbClr val="000000">
                      <a:alpha val="43137"/>
                    </a:srgbClr>
                  </a:outerShdw>
                </a:effectLst>
                <a:latin typeface="Calibri" pitchFamily="34" charset="0"/>
              </a:rPr>
              <a:t>制令单副产品页面的数量</a:t>
            </a:r>
            <a:r>
              <a:rPr lang="en-US" altLang="zh-CN" sz="2000" dirty="0" smtClean="0">
                <a:solidFill>
                  <a:schemeClr val="bg1"/>
                </a:solidFill>
                <a:effectLst>
                  <a:outerShdw blurRad="38100" dist="38100" dir="2700000" algn="tl">
                    <a:srgbClr val="000000">
                      <a:alpha val="43137"/>
                    </a:srgbClr>
                  </a:outerShdw>
                </a:effectLst>
                <a:latin typeface="Calibri" pitchFamily="34" charset="0"/>
              </a:rPr>
              <a:t>0.02</a:t>
            </a:r>
            <a:endParaRPr lang="zh-CN" altLang="en-US" sz="2000" dirty="0" smtClean="0">
              <a:solidFill>
                <a:schemeClr val="bg1"/>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332399"/>
          </a:xfrm>
        </p:spPr>
        <p:txBody>
          <a:bodyPr/>
          <a:lstStyle/>
          <a:p>
            <a:r>
              <a:rPr lang="zh-CN" altLang="en-US" dirty="0" smtClean="0">
                <a:latin typeface="华文细黑" pitchFamily="2" charset="-122"/>
                <a:ea typeface="华文细黑" pitchFamily="2" charset="-122"/>
              </a:rPr>
              <a:t>副产品在单据中的应用</a:t>
            </a:r>
            <a:endParaRPr lang="zh-CN" altLang="en-US" dirty="0"/>
          </a:p>
        </p:txBody>
      </p:sp>
      <p:sp>
        <p:nvSpPr>
          <p:cNvPr id="3" name="文本占位符 2"/>
          <p:cNvSpPr>
            <a:spLocks noGrp="1"/>
          </p:cNvSpPr>
          <p:nvPr>
            <p:ph type="body" sz="quarter" idx="10"/>
          </p:nvPr>
        </p:nvSpPr>
        <p:spPr>
          <a:xfrm>
            <a:off x="266700" y="800100"/>
            <a:ext cx="8877300" cy="5054600"/>
          </a:xfrm>
        </p:spPr>
        <p:txBody>
          <a:bodyPr/>
          <a:lstStyle/>
          <a:p>
            <a:r>
              <a:rPr lang="zh-CN" altLang="en-US" dirty="0" smtClean="0">
                <a:latin typeface="华文细黑" pitchFamily="2" charset="-122"/>
                <a:ea typeface="华文细黑" pitchFamily="2" charset="-122"/>
              </a:rPr>
              <a:t>副产品取值方式选择</a:t>
            </a:r>
            <a:r>
              <a:rPr lang="en-US" altLang="zh-CN" dirty="0" smtClean="0">
                <a:latin typeface="华文细黑" pitchFamily="2" charset="-122"/>
                <a:ea typeface="华文细黑" pitchFamily="2" charset="-122"/>
              </a:rPr>
              <a:t>2、</a:t>
            </a:r>
            <a:r>
              <a:rPr lang="zh-CN" altLang="en-US" dirty="0" smtClean="0">
                <a:latin typeface="华文细黑" pitchFamily="2" charset="-122"/>
                <a:ea typeface="华文细黑" pitchFamily="2" charset="-122"/>
              </a:rPr>
              <a:t>不需生成副产品 </a:t>
            </a:r>
            <a:r>
              <a:rPr lang="en-US" altLang="zh-CN" dirty="0" smtClean="0">
                <a:latin typeface="华文细黑" pitchFamily="2" charset="-122"/>
                <a:ea typeface="华文细黑" pitchFamily="2" charset="-122"/>
              </a:rPr>
              <a:t>:</a:t>
            </a:r>
            <a:r>
              <a:rPr lang="zh-CN" altLang="en-US" dirty="0" smtClean="0">
                <a:latin typeface="华文细黑" pitchFamily="2" charset="-122"/>
                <a:ea typeface="华文细黑" pitchFamily="2" charset="-122"/>
              </a:rPr>
              <a:t>对制令单进行成品缴库时，无论制令单副产品页面是否有记录，均不生成副产品缴库记录；</a:t>
            </a:r>
          </a:p>
          <a:p>
            <a:r>
              <a:rPr lang="zh-CN" altLang="en-US" dirty="0" smtClean="0">
                <a:latin typeface="华文细黑" pitchFamily="2" charset="-122"/>
                <a:ea typeface="华文细黑" pitchFamily="2" charset="-122"/>
              </a:rPr>
              <a:t>月末将生产出来的副产品，按制令单统计后一次性入库，再分摊至当月的缴库单中。则通过月末副产品补录单，及月末副产品分配作业来完成。 </a:t>
            </a:r>
          </a:p>
          <a:p>
            <a:endParaRPr lang="en-US" altLang="zh-CN" dirty="0" smtClean="0">
              <a:latin typeface="华文细黑" pitchFamily="2" charset="-122"/>
              <a:ea typeface="华文细黑" pitchFamily="2" charset="-122"/>
            </a:endParaRPr>
          </a:p>
          <a:p>
            <a:endParaRPr lang="zh-CN" altLang="en-US"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332399"/>
          </a:xfrm>
        </p:spPr>
        <p:txBody>
          <a:bodyPr/>
          <a:lstStyle/>
          <a:p>
            <a:r>
              <a:rPr lang="zh-CN" altLang="en-US" dirty="0" smtClean="0">
                <a:latin typeface="华文细黑" pitchFamily="2" charset="-122"/>
                <a:ea typeface="华文细黑" pitchFamily="2" charset="-122"/>
              </a:rPr>
              <a:t>副产品在单据中的应用</a:t>
            </a:r>
            <a:endParaRPr lang="zh-CN" altLang="en-US" dirty="0"/>
          </a:p>
        </p:txBody>
      </p:sp>
      <p:sp>
        <p:nvSpPr>
          <p:cNvPr id="3" name="文本占位符 2"/>
          <p:cNvSpPr>
            <a:spLocks noGrp="1"/>
          </p:cNvSpPr>
          <p:nvPr>
            <p:ph type="body" sz="quarter" idx="10"/>
          </p:nvPr>
        </p:nvSpPr>
        <p:spPr>
          <a:xfrm>
            <a:off x="381000" y="711200"/>
            <a:ext cx="8382000" cy="5715000"/>
          </a:xfrm>
        </p:spPr>
        <p:txBody>
          <a:bodyPr/>
          <a:lstStyle/>
          <a:p>
            <a:r>
              <a:rPr lang="zh-CN" altLang="en-US" sz="2000" dirty="0" smtClean="0">
                <a:latin typeface="华文细黑" pitchFamily="2" charset="-122"/>
                <a:ea typeface="华文细黑" pitchFamily="2" charset="-122"/>
              </a:rPr>
              <a:t>副产品取值方式选择</a:t>
            </a:r>
            <a:r>
              <a:rPr lang="en-US" altLang="zh-CN" sz="2000" dirty="0" smtClean="0">
                <a:latin typeface="华文细黑" pitchFamily="2" charset="-122"/>
                <a:ea typeface="华文细黑" pitchFamily="2" charset="-122"/>
              </a:rPr>
              <a:t>3、</a:t>
            </a:r>
            <a:r>
              <a:rPr lang="zh-CN" altLang="en-US" sz="2000" dirty="0" smtClean="0">
                <a:latin typeface="华文细黑" pitchFamily="2" charset="-122"/>
                <a:ea typeface="华文细黑" pitchFamily="2" charset="-122"/>
              </a:rPr>
              <a:t>制令单结案时自动生成 。一般应用于当生产单未结束生产时，只将主产品入库；待生产单结束生产时，则将生产单产生的副产品一次性输入； </a:t>
            </a:r>
          </a:p>
          <a:p>
            <a:endParaRPr lang="zh-CN" altLang="en-US" dirty="0"/>
          </a:p>
        </p:txBody>
      </p:sp>
      <p:pic>
        <p:nvPicPr>
          <p:cNvPr id="2050" name="Picture 2"/>
          <p:cNvPicPr>
            <a:picLocks noChangeAspect="1" noChangeArrowheads="1"/>
          </p:cNvPicPr>
          <p:nvPr/>
        </p:nvPicPr>
        <p:blipFill>
          <a:blip r:embed="rId2"/>
          <a:srcRect/>
          <a:stretch>
            <a:fillRect/>
          </a:stretch>
        </p:blipFill>
        <p:spPr bwMode="auto">
          <a:xfrm>
            <a:off x="2047875" y="3971925"/>
            <a:ext cx="7096125" cy="2886075"/>
          </a:xfrm>
          <a:prstGeom prst="rect">
            <a:avLst/>
          </a:prstGeom>
          <a:noFill/>
          <a:ln w="9525">
            <a:noFill/>
            <a:miter lim="800000"/>
            <a:headEnd/>
            <a:tailEnd/>
          </a:ln>
        </p:spPr>
      </p:pic>
      <p:pic>
        <p:nvPicPr>
          <p:cNvPr id="2051" name="Picture 3"/>
          <p:cNvPicPr>
            <a:picLocks noChangeAspect="1" noChangeArrowheads="1"/>
          </p:cNvPicPr>
          <p:nvPr/>
        </p:nvPicPr>
        <p:blipFill>
          <a:blip r:embed="rId3"/>
          <a:srcRect/>
          <a:stretch>
            <a:fillRect/>
          </a:stretch>
        </p:blipFill>
        <p:spPr bwMode="auto">
          <a:xfrm>
            <a:off x="198438" y="1600200"/>
            <a:ext cx="5191125" cy="3352800"/>
          </a:xfrm>
          <a:prstGeom prst="rect">
            <a:avLst/>
          </a:prstGeom>
          <a:noFill/>
          <a:ln w="9525">
            <a:noFill/>
            <a:miter lim="800000"/>
            <a:headEnd/>
            <a:tailEnd/>
          </a:ln>
        </p:spPr>
      </p:pic>
      <p:sp>
        <p:nvSpPr>
          <p:cNvPr id="7" name="圆角矩形标注 6"/>
          <p:cNvSpPr/>
          <p:nvPr/>
        </p:nvSpPr>
        <p:spPr bwMode="auto">
          <a:xfrm>
            <a:off x="5778500" y="2311400"/>
            <a:ext cx="2997200" cy="1790700"/>
          </a:xfrm>
          <a:prstGeom prst="wedgeRoundRectCallout">
            <a:avLst>
              <a:gd name="adj1" fmla="val -19985"/>
              <a:gd name="adj2" fmla="val 171471"/>
              <a:gd name="adj3" fmla="val 16667"/>
            </a:avLst>
          </a:prstGeom>
          <a:gradFill>
            <a:gsLst>
              <a:gs pos="0">
                <a:srgbClr val="5E9EFF"/>
              </a:gs>
              <a:gs pos="39999">
                <a:srgbClr val="85C2FF"/>
              </a:gs>
              <a:gs pos="70000">
                <a:srgbClr val="C4D6EB"/>
              </a:gs>
              <a:gs pos="100000">
                <a:srgbClr val="FFEBFA"/>
              </a:gs>
            </a:gsLst>
            <a:lin ang="16200000" scaled="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zh-CN" altLang="en-US" sz="2000" dirty="0" smtClean="0">
                <a:solidFill>
                  <a:schemeClr val="bg1"/>
                </a:solidFill>
                <a:effectLst>
                  <a:outerShdw blurRad="38100" dist="38100" dir="2700000" algn="tl">
                    <a:srgbClr val="000000">
                      <a:alpha val="43137"/>
                    </a:srgbClr>
                  </a:outerShdw>
                </a:effectLst>
                <a:latin typeface="Calibri" pitchFamily="34" charset="0"/>
              </a:rPr>
              <a:t>如果缴库单是结案制令单的，则会将制令单的所有副产品一次性带出缴库</a:t>
            </a: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332399"/>
          </a:xfrm>
        </p:spPr>
        <p:txBody>
          <a:bodyPr/>
          <a:lstStyle/>
          <a:p>
            <a:r>
              <a:rPr lang="zh-CN" altLang="en-US" dirty="0" smtClean="0"/>
              <a:t>副产品月末分配作业</a:t>
            </a:r>
            <a:endParaRPr lang="zh-CN" altLang="en-US" dirty="0"/>
          </a:p>
        </p:txBody>
      </p:sp>
      <p:sp>
        <p:nvSpPr>
          <p:cNvPr id="3" name="文本占位符 2"/>
          <p:cNvSpPr>
            <a:spLocks noGrp="1"/>
          </p:cNvSpPr>
          <p:nvPr>
            <p:ph type="body" sz="quarter" idx="10"/>
          </p:nvPr>
        </p:nvSpPr>
        <p:spPr>
          <a:xfrm>
            <a:off x="381000" y="635000"/>
            <a:ext cx="8382000" cy="2987414"/>
          </a:xfrm>
        </p:spPr>
        <p:txBody>
          <a:bodyPr/>
          <a:lstStyle/>
          <a:p>
            <a:r>
              <a:rPr lang="zh-CN" altLang="en-US" sz="2000" dirty="0" smtClean="0">
                <a:latin typeface="华文细黑" pitchFamily="2" charset="-122"/>
                <a:ea typeface="华文细黑" pitchFamily="2" charset="-122"/>
              </a:rPr>
              <a:t>如果在成品缴回时还无法知道副产品要缴回多少，即登打缴库单时不缴回副产品，而是到月底统一进行缴回，则可以使用副产品补录单及副产品月末分配作业来完成对副产品的缴回。</a:t>
            </a:r>
            <a:endParaRPr lang="en-US" altLang="zh-CN" sz="2000" dirty="0" smtClean="0">
              <a:latin typeface="华文细黑" pitchFamily="2" charset="-122"/>
              <a:ea typeface="华文细黑" pitchFamily="2" charset="-122"/>
            </a:endParaRPr>
          </a:p>
          <a:p>
            <a:r>
              <a:rPr kumimoji="1" lang="zh-CN" altLang="en-US" sz="2000" dirty="0" smtClean="0">
                <a:latin typeface="华文细黑" pitchFamily="2" charset="-122"/>
                <a:ea typeface="华文细黑" pitchFamily="2" charset="-122"/>
              </a:rPr>
              <a:t>为了统一对副产品的入库进行管理，可通过副产品补录单进行副产品的录入。再通过副产品月末分配作业将副产品补录单的数量分摊到对应的缴库单中。</a:t>
            </a:r>
          </a:p>
          <a:p>
            <a:endParaRPr lang="zh-CN" altLang="en-US" dirty="0"/>
          </a:p>
        </p:txBody>
      </p:sp>
      <p:pic>
        <p:nvPicPr>
          <p:cNvPr id="4099" name="Picture 3"/>
          <p:cNvPicPr>
            <a:picLocks noChangeAspect="1" noChangeArrowheads="1"/>
          </p:cNvPicPr>
          <p:nvPr/>
        </p:nvPicPr>
        <p:blipFill>
          <a:blip r:embed="rId2"/>
          <a:srcRect/>
          <a:stretch>
            <a:fillRect/>
          </a:stretch>
        </p:blipFill>
        <p:spPr bwMode="auto">
          <a:xfrm>
            <a:off x="333374" y="2501900"/>
            <a:ext cx="6130925" cy="43561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332399"/>
          </a:xfrm>
        </p:spPr>
        <p:txBody>
          <a:bodyPr/>
          <a:lstStyle/>
          <a:p>
            <a:r>
              <a:rPr lang="zh-CN" altLang="en-US" dirty="0" smtClean="0"/>
              <a:t>副产品月末分配作业</a:t>
            </a:r>
            <a:endParaRPr lang="zh-CN" altLang="en-US" dirty="0"/>
          </a:p>
        </p:txBody>
      </p:sp>
      <p:sp>
        <p:nvSpPr>
          <p:cNvPr id="3" name="文本占位符 2"/>
          <p:cNvSpPr>
            <a:spLocks noGrp="1"/>
          </p:cNvSpPr>
          <p:nvPr>
            <p:ph type="body" sz="quarter" idx="10"/>
          </p:nvPr>
        </p:nvSpPr>
        <p:spPr>
          <a:xfrm>
            <a:off x="381000" y="673100"/>
            <a:ext cx="8382000" cy="2949314"/>
          </a:xfrm>
        </p:spPr>
        <p:txBody>
          <a:bodyPr/>
          <a:lstStyle/>
          <a:p>
            <a:r>
              <a:rPr lang="zh-CN" altLang="en-US" sz="2000" dirty="0" smtClean="0">
                <a:latin typeface="华文细黑" pitchFamily="2" charset="-122"/>
                <a:ea typeface="华文细黑" pitchFamily="2" charset="-122"/>
              </a:rPr>
              <a:t>副产品补录单录入副产品方式有两种：一是依制令单号录入，二是依缴库单号录入。</a:t>
            </a:r>
            <a:endParaRPr lang="en-US" altLang="zh-CN" sz="2000" dirty="0" smtClean="0">
              <a:latin typeface="华文细黑" pitchFamily="2" charset="-122"/>
              <a:ea typeface="华文细黑" pitchFamily="2" charset="-122"/>
            </a:endParaRPr>
          </a:p>
          <a:p>
            <a:r>
              <a:rPr lang="zh-CN" altLang="en-US" sz="2000" dirty="0" smtClean="0">
                <a:latin typeface="华文细黑" pitchFamily="2" charset="-122"/>
                <a:ea typeface="华文细黑" pitchFamily="2" charset="-122"/>
              </a:rPr>
              <a:t>如果是按制令单来统计副产品，则选择依制令单号录入副产品。</a:t>
            </a:r>
            <a:endParaRPr lang="en-US" altLang="zh-CN" sz="2000" dirty="0" smtClean="0">
              <a:latin typeface="华文细黑" pitchFamily="2" charset="-122"/>
              <a:ea typeface="华文细黑" pitchFamily="2" charset="-122"/>
            </a:endParaRPr>
          </a:p>
          <a:p>
            <a:r>
              <a:rPr lang="zh-CN" altLang="en-US" sz="2000" dirty="0" smtClean="0">
                <a:latin typeface="华文细黑" pitchFamily="2" charset="-122"/>
                <a:ea typeface="华文细黑" pitchFamily="2" charset="-122"/>
              </a:rPr>
              <a:t>如果知道每张缴库单要分配的副产品，则副产品补录单录入副产品方式要依缴库单号录入。</a:t>
            </a:r>
            <a:endParaRPr lang="en-US" altLang="zh-CN" sz="2000" dirty="0" smtClean="0">
              <a:latin typeface="华文细黑" pitchFamily="2" charset="-122"/>
              <a:ea typeface="华文细黑" pitchFamily="2" charset="-122"/>
            </a:endParaRPr>
          </a:p>
          <a:p>
            <a:r>
              <a:rPr lang="zh-CN" altLang="en-US" sz="2000" dirty="0" smtClean="0">
                <a:latin typeface="华文细黑" pitchFamily="2" charset="-122"/>
                <a:ea typeface="华文细黑" pitchFamily="2" charset="-122"/>
              </a:rPr>
              <a:t>之后再通过月末副产品分配作业分摊至当月的缴库单中。</a:t>
            </a:r>
            <a:endParaRPr lang="en-US" altLang="zh-CN" sz="2000" dirty="0" smtClean="0">
              <a:latin typeface="华文细黑" pitchFamily="2" charset="-122"/>
              <a:ea typeface="华文细黑" pitchFamily="2" charset="-122"/>
            </a:endParaRPr>
          </a:p>
          <a:p>
            <a:endParaRPr lang="zh-CN" altLang="en-US" sz="2000" dirty="0" smtClean="0">
              <a:latin typeface="华文细黑" pitchFamily="2" charset="-122"/>
              <a:ea typeface="华文细黑" pitchFamily="2" charset="-122"/>
            </a:endParaRPr>
          </a:p>
          <a:p>
            <a:endParaRPr lang="en-US" altLang="zh-CN" sz="2400" dirty="0" smtClean="0">
              <a:latin typeface="华文细黑" pitchFamily="2" charset="-122"/>
              <a:ea typeface="华文细黑" pitchFamily="2" charset="-122"/>
            </a:endParaRPr>
          </a:p>
          <a:p>
            <a:endParaRPr lang="en-US" altLang="zh-CN" sz="2400" dirty="0" smtClean="0">
              <a:latin typeface="华文细黑" pitchFamily="2" charset="-122"/>
              <a:ea typeface="华文细黑" pitchFamily="2" charset="-122"/>
            </a:endParaRPr>
          </a:p>
          <a:p>
            <a:endParaRPr lang="zh-CN" altLang="en-US" dirty="0"/>
          </a:p>
        </p:txBody>
      </p:sp>
      <p:pic>
        <p:nvPicPr>
          <p:cNvPr id="3074" name="Picture 2"/>
          <p:cNvPicPr>
            <a:picLocks noChangeAspect="1" noChangeArrowheads="1"/>
          </p:cNvPicPr>
          <p:nvPr/>
        </p:nvPicPr>
        <p:blipFill>
          <a:blip r:embed="rId2"/>
          <a:srcRect/>
          <a:stretch>
            <a:fillRect/>
          </a:stretch>
        </p:blipFill>
        <p:spPr bwMode="auto">
          <a:xfrm>
            <a:off x="279400" y="3814763"/>
            <a:ext cx="8077200" cy="2124075"/>
          </a:xfrm>
          <a:prstGeom prst="rect">
            <a:avLst/>
          </a:prstGeom>
          <a:noFill/>
          <a:ln w="9525">
            <a:noFill/>
            <a:miter lim="800000"/>
            <a:headEnd/>
            <a:tailEnd/>
          </a:ln>
        </p:spPr>
      </p:pic>
      <p:sp>
        <p:nvSpPr>
          <p:cNvPr id="5" name="圆角矩形标注 4"/>
          <p:cNvSpPr/>
          <p:nvPr/>
        </p:nvSpPr>
        <p:spPr bwMode="auto">
          <a:xfrm>
            <a:off x="1701800" y="2667000"/>
            <a:ext cx="2463800" cy="1270000"/>
          </a:xfrm>
          <a:prstGeom prst="wedgeRoundRectCallout">
            <a:avLst>
              <a:gd name="adj1" fmla="val -64514"/>
              <a:gd name="adj2" fmla="val 136351"/>
              <a:gd name="adj3" fmla="val 16667"/>
            </a:avLst>
          </a:prstGeom>
          <a:gradFill>
            <a:gsLst>
              <a:gs pos="0">
                <a:srgbClr val="5E9EFF"/>
              </a:gs>
              <a:gs pos="39999">
                <a:srgbClr val="85C2FF"/>
              </a:gs>
              <a:gs pos="70000">
                <a:srgbClr val="C4D6EB"/>
              </a:gs>
              <a:gs pos="100000">
                <a:srgbClr val="FFEBFA"/>
              </a:gs>
            </a:gsLst>
            <a:lin ang="16200000" scaled="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zh-CN" altLang="en-US" sz="2000" dirty="0" smtClean="0">
                <a:solidFill>
                  <a:schemeClr val="bg1"/>
                </a:solidFill>
                <a:effectLst>
                  <a:outerShdw blurRad="38100" dist="38100" dir="2700000" algn="tl">
                    <a:srgbClr val="000000">
                      <a:alpha val="43137"/>
                    </a:srgbClr>
                  </a:outerShdw>
                </a:effectLst>
                <a:latin typeface="Calibri" pitchFamily="34" charset="0"/>
              </a:rPr>
              <a:t>在制令单号栏位选择补录日期所在月份有产生缴库单的制令单号</a:t>
            </a:r>
          </a:p>
        </p:txBody>
      </p:sp>
      <p:sp>
        <p:nvSpPr>
          <p:cNvPr id="6" name="圆角矩形标注 5"/>
          <p:cNvSpPr/>
          <p:nvPr/>
        </p:nvSpPr>
        <p:spPr bwMode="auto">
          <a:xfrm>
            <a:off x="5715000" y="2755900"/>
            <a:ext cx="2324100" cy="1143000"/>
          </a:xfrm>
          <a:prstGeom prst="wedgeRoundRectCallout">
            <a:avLst>
              <a:gd name="adj1" fmla="val -36133"/>
              <a:gd name="adj2" fmla="val 150834"/>
              <a:gd name="adj3" fmla="val 16667"/>
            </a:avLst>
          </a:prstGeom>
          <a:gradFill>
            <a:gsLst>
              <a:gs pos="0">
                <a:srgbClr val="5E9EFF"/>
              </a:gs>
              <a:gs pos="39999">
                <a:srgbClr val="85C2FF"/>
              </a:gs>
              <a:gs pos="70000">
                <a:srgbClr val="C4D6EB"/>
              </a:gs>
              <a:gs pos="100000">
                <a:srgbClr val="FFEBFA"/>
              </a:gs>
            </a:gsLst>
            <a:lin ang="16200000" scaled="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zh-CN" altLang="en-US" sz="2000" dirty="0" smtClean="0">
                <a:solidFill>
                  <a:schemeClr val="bg1"/>
                </a:solidFill>
                <a:effectLst>
                  <a:outerShdw blurRad="38100" dist="38100" dir="2700000" algn="tl">
                    <a:srgbClr val="000000">
                      <a:alpha val="43137"/>
                    </a:srgbClr>
                  </a:outerShdw>
                </a:effectLst>
                <a:latin typeface="Calibri" pitchFamily="34" charset="0"/>
              </a:rPr>
              <a:t>输入</a:t>
            </a:r>
            <a:r>
              <a:rPr lang="zh-CN" altLang="en-US" sz="2000" smtClean="0">
                <a:solidFill>
                  <a:schemeClr val="bg1"/>
                </a:solidFill>
                <a:effectLst>
                  <a:outerShdw blurRad="38100" dist="38100" dir="2700000" algn="tl">
                    <a:srgbClr val="000000">
                      <a:alpha val="43137"/>
                    </a:srgbClr>
                  </a:outerShdw>
                </a:effectLst>
                <a:latin typeface="Calibri" pitchFamily="34" charset="0"/>
              </a:rPr>
              <a:t>产生的副产品及缴回仓库、完工数量等</a:t>
            </a:r>
            <a:endParaRPr lang="zh-CN" altLang="en-US" sz="2000" dirty="0" smtClean="0">
              <a:solidFill>
                <a:schemeClr val="bg1"/>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332399"/>
          </a:xfrm>
        </p:spPr>
        <p:txBody>
          <a:bodyPr/>
          <a:lstStyle/>
          <a:p>
            <a:r>
              <a:rPr lang="zh-CN" altLang="en-US" dirty="0" smtClean="0"/>
              <a:t>副产品月末分配作业</a:t>
            </a:r>
            <a:endParaRPr lang="zh-CN" altLang="en-US" dirty="0"/>
          </a:p>
        </p:txBody>
      </p:sp>
      <p:sp>
        <p:nvSpPr>
          <p:cNvPr id="3" name="文本占位符 2"/>
          <p:cNvSpPr>
            <a:spLocks noGrp="1"/>
          </p:cNvSpPr>
          <p:nvPr>
            <p:ph type="body" sz="quarter" idx="10"/>
          </p:nvPr>
        </p:nvSpPr>
        <p:spPr>
          <a:xfrm>
            <a:off x="381000" y="546100"/>
            <a:ext cx="8763000" cy="3076314"/>
          </a:xfrm>
        </p:spPr>
        <p:txBody>
          <a:bodyPr/>
          <a:lstStyle/>
          <a:p>
            <a:r>
              <a:rPr lang="zh-CN" altLang="en-US" sz="1800" dirty="0" smtClean="0">
                <a:latin typeface="华文细黑" pitchFamily="2" charset="-122"/>
                <a:ea typeface="华文细黑" pitchFamily="2" charset="-122"/>
              </a:rPr>
              <a:t>依制令单补录副产品后，进行月末副产品分配作业，将副产品分摊到缴库单中。</a:t>
            </a:r>
            <a:endParaRPr lang="en-US" altLang="zh-CN" sz="1800" dirty="0" smtClean="0">
              <a:latin typeface="华文细黑" pitchFamily="2" charset="-122"/>
              <a:ea typeface="华文细黑" pitchFamily="2" charset="-122"/>
            </a:endParaRPr>
          </a:p>
          <a:p>
            <a:r>
              <a:rPr lang="zh-CN" altLang="en-US" sz="1800" dirty="0" smtClean="0">
                <a:latin typeface="华文细黑" pitchFamily="2" charset="-122"/>
                <a:ea typeface="华文细黑" pitchFamily="2" charset="-122"/>
              </a:rPr>
              <a:t>在月末副产品分配作业，点击速查，将未分配的副产品补录单过滤至画面上。点击分配按钮，将画面上的副产品分配到对应的缴库单中。</a:t>
            </a:r>
            <a:endParaRPr lang="en-US" altLang="zh-CN" sz="1800" dirty="0" smtClean="0">
              <a:latin typeface="华文细黑" pitchFamily="2" charset="-122"/>
              <a:ea typeface="华文细黑" pitchFamily="2" charset="-122"/>
            </a:endParaRPr>
          </a:p>
          <a:p>
            <a:r>
              <a:rPr lang="zh-CN" altLang="en-US" sz="1800" dirty="0" smtClean="0">
                <a:latin typeface="华文细黑" pitchFamily="2" charset="-122"/>
                <a:ea typeface="华文细黑" pitchFamily="2" charset="-122"/>
              </a:rPr>
              <a:t>分配后的结果可以查看缴库单明细表。制令单</a:t>
            </a:r>
            <a:r>
              <a:rPr lang="en-US" altLang="zh-CN" sz="1800" dirty="0" smtClean="0">
                <a:latin typeface="华文细黑" pitchFamily="2" charset="-122"/>
                <a:ea typeface="华文细黑" pitchFamily="2" charset="-122"/>
              </a:rPr>
              <a:t> MO00120813001</a:t>
            </a:r>
            <a:r>
              <a:rPr lang="zh-CN" altLang="en-US" sz="1800" dirty="0" smtClean="0">
                <a:latin typeface="华文细黑" pitchFamily="2" charset="-122"/>
                <a:ea typeface="华文细黑" pitchFamily="2" charset="-122"/>
              </a:rPr>
              <a:t>要分配的副产品</a:t>
            </a:r>
            <a:r>
              <a:rPr lang="en-US" altLang="zh-CN" sz="1800" dirty="0" smtClean="0">
                <a:latin typeface="华文细黑" pitchFamily="2" charset="-122"/>
                <a:ea typeface="华文细黑" pitchFamily="2" charset="-122"/>
              </a:rPr>
              <a:t>5001</a:t>
            </a:r>
            <a:r>
              <a:rPr lang="zh-CN" altLang="en-US" sz="1800" dirty="0" smtClean="0">
                <a:latin typeface="华文细黑" pitchFamily="2" charset="-122"/>
                <a:ea typeface="华文细黑" pitchFamily="2" charset="-122"/>
              </a:rPr>
              <a:t>的数量是</a:t>
            </a:r>
            <a:r>
              <a:rPr lang="en-US" altLang="zh-CN" sz="1800" dirty="0" smtClean="0">
                <a:latin typeface="华文细黑" pitchFamily="2" charset="-122"/>
                <a:ea typeface="华文细黑" pitchFamily="2" charset="-122"/>
              </a:rPr>
              <a:t>6。</a:t>
            </a:r>
            <a:r>
              <a:rPr lang="zh-CN" altLang="en-US" sz="1800" dirty="0" smtClean="0">
                <a:latin typeface="华文细黑" pitchFamily="2" charset="-122"/>
                <a:ea typeface="华文细黑" pitchFamily="2" charset="-122"/>
              </a:rPr>
              <a:t>此制令</a:t>
            </a:r>
            <a:r>
              <a:rPr lang="en-US" altLang="zh-CN" sz="1800" dirty="0" smtClean="0">
                <a:latin typeface="华文细黑" pitchFamily="2" charset="-122"/>
                <a:ea typeface="华文细黑" pitchFamily="2" charset="-122"/>
              </a:rPr>
              <a:t>2012-08</a:t>
            </a:r>
            <a:r>
              <a:rPr lang="zh-CN" altLang="en-US" sz="1800" dirty="0" smtClean="0">
                <a:latin typeface="华文细黑" pitchFamily="2" charset="-122"/>
                <a:ea typeface="华文细黑" pitchFamily="2" charset="-122"/>
              </a:rPr>
              <a:t>月共有两张缴库单</a:t>
            </a:r>
            <a:r>
              <a:rPr lang="en-US" altLang="zh-CN" sz="1800" dirty="0" smtClean="0">
                <a:latin typeface="华文细黑" pitchFamily="2" charset="-122"/>
                <a:ea typeface="华文细黑" pitchFamily="2" charset="-122"/>
              </a:rPr>
              <a:t>MM00120813003 、 MM00120813004</a:t>
            </a:r>
            <a:r>
              <a:rPr lang="zh-CN" altLang="en-US" sz="1800" dirty="0" smtClean="0">
                <a:latin typeface="华文细黑" pitchFamily="2" charset="-122"/>
                <a:ea typeface="华文细黑" pitchFamily="2" charset="-122"/>
              </a:rPr>
              <a:t>，缴库数量分别为</a:t>
            </a:r>
            <a:r>
              <a:rPr lang="en-US" altLang="zh-CN" sz="1800" dirty="0" smtClean="0">
                <a:latin typeface="华文细黑" pitchFamily="2" charset="-122"/>
                <a:ea typeface="华文细黑" pitchFamily="2" charset="-122"/>
              </a:rPr>
              <a:t>2、6。</a:t>
            </a:r>
            <a:r>
              <a:rPr lang="zh-CN" altLang="en-US" sz="1800" dirty="0" smtClean="0">
                <a:latin typeface="华文细黑" pitchFamily="2" charset="-122"/>
                <a:ea typeface="华文细黑" pitchFamily="2" charset="-122"/>
              </a:rPr>
              <a:t>分配方式选择的是依数量分配，所以按缴库数量比例来分配副产品。</a:t>
            </a:r>
            <a:r>
              <a:rPr lang="en-US" altLang="zh-CN" sz="1800" dirty="0" smtClean="0">
                <a:latin typeface="华文细黑" pitchFamily="2" charset="-122"/>
                <a:ea typeface="华文细黑" pitchFamily="2" charset="-122"/>
              </a:rPr>
              <a:t> </a:t>
            </a:r>
            <a:r>
              <a:rPr lang="zh-CN" altLang="en-US" sz="1800" dirty="0" smtClean="0">
                <a:latin typeface="华文细黑" pitchFamily="2" charset="-122"/>
                <a:ea typeface="华文细黑" pitchFamily="2" charset="-122"/>
              </a:rPr>
              <a:t>缴库单</a:t>
            </a:r>
            <a:r>
              <a:rPr lang="en-US" altLang="zh-CN" sz="1800" dirty="0" smtClean="0">
                <a:latin typeface="华文细黑" pitchFamily="2" charset="-122"/>
                <a:ea typeface="华文细黑" pitchFamily="2" charset="-122"/>
              </a:rPr>
              <a:t>MM00120813003</a:t>
            </a:r>
            <a:r>
              <a:rPr lang="zh-CN" altLang="en-US" sz="1800" dirty="0" smtClean="0">
                <a:latin typeface="华文细黑" pitchFamily="2" charset="-122"/>
                <a:ea typeface="华文细黑" pitchFamily="2" charset="-122"/>
              </a:rPr>
              <a:t>分摊的副产品数量</a:t>
            </a:r>
            <a:r>
              <a:rPr lang="en-US" altLang="zh-CN" sz="1800" dirty="0" smtClean="0">
                <a:latin typeface="华文细黑" pitchFamily="2" charset="-122"/>
                <a:ea typeface="华文细黑" pitchFamily="2" charset="-122"/>
              </a:rPr>
              <a:t>=2/（2+6）*6=1.5。 </a:t>
            </a:r>
            <a:endParaRPr lang="zh-CN" altLang="en-US" sz="1800" dirty="0">
              <a:latin typeface="华文细黑" pitchFamily="2" charset="-122"/>
              <a:ea typeface="华文细黑" pitchFamily="2" charset="-122"/>
            </a:endParaRPr>
          </a:p>
        </p:txBody>
      </p:sp>
      <p:pic>
        <p:nvPicPr>
          <p:cNvPr id="1028" name="Picture 4"/>
          <p:cNvPicPr>
            <a:picLocks noChangeAspect="1" noChangeArrowheads="1"/>
          </p:cNvPicPr>
          <p:nvPr/>
        </p:nvPicPr>
        <p:blipFill>
          <a:blip r:embed="rId2"/>
          <a:srcRect/>
          <a:stretch>
            <a:fillRect/>
          </a:stretch>
        </p:blipFill>
        <p:spPr bwMode="auto">
          <a:xfrm>
            <a:off x="0" y="2643188"/>
            <a:ext cx="9144000" cy="2562225"/>
          </a:xfrm>
          <a:prstGeom prst="rect">
            <a:avLst/>
          </a:prstGeom>
          <a:noFill/>
          <a:ln w="9525">
            <a:noFill/>
            <a:miter lim="800000"/>
            <a:headEnd/>
            <a:tailEnd/>
          </a:ln>
        </p:spPr>
      </p:pic>
      <p:pic>
        <p:nvPicPr>
          <p:cNvPr id="1031" name="Picture 7"/>
          <p:cNvPicPr>
            <a:picLocks noChangeAspect="1" noChangeArrowheads="1"/>
          </p:cNvPicPr>
          <p:nvPr/>
        </p:nvPicPr>
        <p:blipFill>
          <a:blip r:embed="rId3"/>
          <a:srcRect/>
          <a:stretch>
            <a:fillRect/>
          </a:stretch>
        </p:blipFill>
        <p:spPr bwMode="auto">
          <a:xfrm>
            <a:off x="0" y="5200650"/>
            <a:ext cx="6086475" cy="165735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332399"/>
          </a:xfrm>
        </p:spPr>
        <p:txBody>
          <a:bodyPr/>
          <a:lstStyle/>
          <a:p>
            <a:r>
              <a:rPr lang="zh-CN" altLang="en-US" dirty="0" smtClean="0">
                <a:latin typeface="华文细黑" pitchFamily="2" charset="-122"/>
                <a:ea typeface="华文细黑" pitchFamily="2" charset="-122"/>
              </a:rPr>
              <a:t>副产品月末分配作业</a:t>
            </a:r>
            <a:endParaRPr lang="zh-CN" altLang="en-US" dirty="0">
              <a:latin typeface="华文细黑" pitchFamily="2" charset="-122"/>
              <a:ea typeface="华文细黑" pitchFamily="2" charset="-122"/>
            </a:endParaRPr>
          </a:p>
        </p:txBody>
      </p:sp>
      <p:sp>
        <p:nvSpPr>
          <p:cNvPr id="3" name="文本占位符 2"/>
          <p:cNvSpPr>
            <a:spLocks noGrp="1"/>
          </p:cNvSpPr>
          <p:nvPr>
            <p:ph type="body" sz="quarter" idx="10"/>
          </p:nvPr>
        </p:nvSpPr>
        <p:spPr>
          <a:xfrm>
            <a:off x="381000" y="698500"/>
            <a:ext cx="8382000" cy="2923914"/>
          </a:xfrm>
        </p:spPr>
        <p:txBody>
          <a:bodyPr/>
          <a:lstStyle/>
          <a:p>
            <a:r>
              <a:rPr lang="zh-CN" altLang="en-US" sz="2800" dirty="0" smtClean="0">
                <a:latin typeface="华文细黑" pitchFamily="2" charset="-122"/>
                <a:ea typeface="华文细黑" pitchFamily="2" charset="-122"/>
              </a:rPr>
              <a:t>如果知道每张缴库单要分配的副产品，则副产品补录单录入副产品方式要依缴库单号录入。</a:t>
            </a:r>
            <a:endParaRPr lang="en-US" altLang="zh-CN" sz="2800" dirty="0" smtClean="0">
              <a:latin typeface="华文细黑" pitchFamily="2" charset="-122"/>
              <a:ea typeface="华文细黑" pitchFamily="2" charset="-122"/>
            </a:endParaRPr>
          </a:p>
          <a:p>
            <a:r>
              <a:rPr lang="zh-CN" altLang="en-US" sz="2800" dirty="0" smtClean="0">
                <a:latin typeface="华文细黑" pitchFamily="2" charset="-122"/>
                <a:ea typeface="华文细黑" pitchFamily="2" charset="-122"/>
              </a:rPr>
              <a:t>在副产品补录单表身缴库单号栏位选择要分摊的缴库单。如果缴库单表身有多笔记录时，需要在缴库单项次栏位，选择要分摊到哪个项次。</a:t>
            </a:r>
          </a:p>
        </p:txBody>
      </p:sp>
      <p:pic>
        <p:nvPicPr>
          <p:cNvPr id="2050" name="Picture 2"/>
          <p:cNvPicPr>
            <a:picLocks noChangeAspect="1" noChangeArrowheads="1"/>
          </p:cNvPicPr>
          <p:nvPr/>
        </p:nvPicPr>
        <p:blipFill>
          <a:blip r:embed="rId2"/>
          <a:srcRect/>
          <a:stretch>
            <a:fillRect/>
          </a:stretch>
        </p:blipFill>
        <p:spPr bwMode="auto">
          <a:xfrm>
            <a:off x="622300" y="3330575"/>
            <a:ext cx="8077200" cy="161925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332399"/>
          </a:xfrm>
        </p:spPr>
        <p:txBody>
          <a:bodyPr/>
          <a:lstStyle/>
          <a:p>
            <a:r>
              <a:rPr lang="zh-CN" altLang="en-US" dirty="0" smtClean="0">
                <a:latin typeface="华文细黑" pitchFamily="2" charset="-122"/>
                <a:ea typeface="华文细黑" pitchFamily="2" charset="-122"/>
              </a:rPr>
              <a:t>副产品月末分配作业</a:t>
            </a:r>
            <a:endParaRPr lang="zh-CN" altLang="en-US" dirty="0">
              <a:latin typeface="华文细黑" pitchFamily="2" charset="-122"/>
              <a:ea typeface="华文细黑" pitchFamily="2" charset="-122"/>
            </a:endParaRPr>
          </a:p>
        </p:txBody>
      </p:sp>
      <p:sp>
        <p:nvSpPr>
          <p:cNvPr id="3" name="文本占位符 2"/>
          <p:cNvSpPr>
            <a:spLocks noGrp="1"/>
          </p:cNvSpPr>
          <p:nvPr>
            <p:ph type="body" sz="quarter" idx="10"/>
          </p:nvPr>
        </p:nvSpPr>
        <p:spPr>
          <a:xfrm>
            <a:off x="381000" y="723900"/>
            <a:ext cx="8382000" cy="2898514"/>
          </a:xfrm>
        </p:spPr>
        <p:txBody>
          <a:bodyPr/>
          <a:lstStyle/>
          <a:p>
            <a:r>
              <a:rPr lang="zh-CN" altLang="en-US" sz="2000" dirty="0" smtClean="0">
                <a:latin typeface="华文细黑" pitchFamily="2" charset="-122"/>
                <a:ea typeface="华文细黑" pitchFamily="2" charset="-122"/>
              </a:rPr>
              <a:t>依缴库单录入副产品记录后，需要进行月末副产品分配作业，将副产品分摊至对应的缴库单中。</a:t>
            </a:r>
            <a:endParaRPr lang="en-US" altLang="zh-CN" sz="2000" dirty="0" smtClean="0">
              <a:latin typeface="华文细黑" pitchFamily="2" charset="-122"/>
              <a:ea typeface="华文细黑" pitchFamily="2" charset="-122"/>
            </a:endParaRPr>
          </a:p>
          <a:p>
            <a:r>
              <a:rPr lang="zh-CN" altLang="en-US" sz="2000" dirty="0" smtClean="0">
                <a:latin typeface="华文细黑" pitchFamily="2" charset="-122"/>
                <a:ea typeface="华文细黑" pitchFamily="2" charset="-122"/>
              </a:rPr>
              <a:t>依缴库单分配时，是直接将副产品写至对应缴库单的副产品库。</a:t>
            </a:r>
            <a:endParaRPr lang="zh-CN" altLang="en-US" sz="2000" dirty="0">
              <a:latin typeface="华文细黑" pitchFamily="2" charset="-122"/>
              <a:ea typeface="华文细黑" pitchFamily="2" charset="-122"/>
            </a:endParaRPr>
          </a:p>
        </p:txBody>
      </p:sp>
      <p:pic>
        <p:nvPicPr>
          <p:cNvPr id="3075" name="Picture 3"/>
          <p:cNvPicPr>
            <a:picLocks noChangeAspect="1" noChangeArrowheads="1"/>
          </p:cNvPicPr>
          <p:nvPr/>
        </p:nvPicPr>
        <p:blipFill>
          <a:blip r:embed="rId2"/>
          <a:srcRect/>
          <a:stretch>
            <a:fillRect/>
          </a:stretch>
        </p:blipFill>
        <p:spPr bwMode="auto">
          <a:xfrm>
            <a:off x="214313" y="4378325"/>
            <a:ext cx="6734175" cy="2114550"/>
          </a:xfrm>
          <a:prstGeom prst="rect">
            <a:avLst/>
          </a:prstGeom>
          <a:noFill/>
          <a:ln w="9525">
            <a:noFill/>
            <a:miter lim="800000"/>
            <a:headEnd/>
            <a:tailEnd/>
          </a:ln>
        </p:spPr>
      </p:pic>
      <p:pic>
        <p:nvPicPr>
          <p:cNvPr id="3076" name="Picture 4"/>
          <p:cNvPicPr>
            <a:picLocks noChangeAspect="1" noChangeArrowheads="1"/>
          </p:cNvPicPr>
          <p:nvPr/>
        </p:nvPicPr>
        <p:blipFill>
          <a:blip r:embed="rId3"/>
          <a:srcRect/>
          <a:stretch>
            <a:fillRect/>
          </a:stretch>
        </p:blipFill>
        <p:spPr bwMode="auto">
          <a:xfrm>
            <a:off x="161925" y="1971675"/>
            <a:ext cx="8743950" cy="2076450"/>
          </a:xfrm>
          <a:prstGeom prst="rect">
            <a:avLst/>
          </a:prstGeom>
          <a:noFill/>
          <a:ln w="9525">
            <a:noFill/>
            <a:miter lim="800000"/>
            <a:headEnd/>
            <a:tailEnd/>
          </a:ln>
        </p:spPr>
      </p:pic>
      <p:cxnSp>
        <p:nvCxnSpPr>
          <p:cNvPr id="8" name="直接箭头连接符 7"/>
          <p:cNvCxnSpPr/>
          <p:nvPr/>
        </p:nvCxnSpPr>
        <p:spPr>
          <a:xfrm flipH="1">
            <a:off x="3098800" y="3797300"/>
            <a:ext cx="5130800" cy="1689100"/>
          </a:xfrm>
          <a:prstGeom prst="straightConnector1">
            <a:avLst/>
          </a:prstGeom>
          <a:ln w="19050" cmpd="sng">
            <a:solidFill>
              <a:schemeClr val="accent3"/>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332399"/>
          </a:xfrm>
        </p:spPr>
        <p:txBody>
          <a:bodyPr/>
          <a:lstStyle/>
          <a:p>
            <a:r>
              <a:rPr lang="zh-CN" altLang="en-US" dirty="0" smtClean="0">
                <a:latin typeface="华文细黑" pitchFamily="2" charset="-122"/>
                <a:ea typeface="华文细黑" pitchFamily="2" charset="-122"/>
              </a:rPr>
              <a:t>副产品月末分配作业</a:t>
            </a:r>
            <a:endParaRPr lang="zh-CN" altLang="en-US" dirty="0">
              <a:latin typeface="华文细黑" pitchFamily="2" charset="-122"/>
              <a:ea typeface="华文细黑" pitchFamily="2" charset="-122"/>
            </a:endParaRPr>
          </a:p>
        </p:txBody>
      </p:sp>
      <p:sp>
        <p:nvSpPr>
          <p:cNvPr id="3" name="文本占位符 2"/>
          <p:cNvSpPr>
            <a:spLocks noGrp="1"/>
          </p:cNvSpPr>
          <p:nvPr>
            <p:ph type="body" sz="quarter" idx="10"/>
          </p:nvPr>
        </p:nvSpPr>
        <p:spPr>
          <a:xfrm>
            <a:off x="304800" y="622300"/>
            <a:ext cx="8483600" cy="3340100"/>
          </a:xfrm>
        </p:spPr>
        <p:txBody>
          <a:bodyPr/>
          <a:lstStyle/>
          <a:p>
            <a:r>
              <a:rPr lang="zh-CN" altLang="en-US" sz="1600" dirty="0" smtClean="0">
                <a:latin typeface="华文细黑" pitchFamily="2" charset="-122"/>
                <a:ea typeface="华文细黑" pitchFamily="2" charset="-122"/>
              </a:rPr>
              <a:t>副产品补录单的属性设置</a:t>
            </a:r>
            <a:endParaRPr lang="en-US" altLang="zh-CN" sz="1600" dirty="0" smtClean="0">
              <a:latin typeface="华文细黑" pitchFamily="2" charset="-122"/>
              <a:ea typeface="华文细黑" pitchFamily="2" charset="-122"/>
            </a:endParaRPr>
          </a:p>
          <a:p>
            <a:r>
              <a:rPr lang="zh-CN" altLang="en-US" sz="1600" dirty="0" smtClean="0">
                <a:latin typeface="华文细黑" pitchFamily="2" charset="-122"/>
                <a:ea typeface="华文细黑" pitchFamily="2" charset="-122"/>
              </a:rPr>
              <a:t>副产品允许超出制令范围：不勾选：副产品代号必须在制令单的</a:t>
            </a:r>
            <a:r>
              <a:rPr lang="en-US" altLang="zh-CN" sz="1600" dirty="0" smtClean="0">
                <a:latin typeface="华文细黑" pitchFamily="2" charset="-122"/>
                <a:ea typeface="华文细黑" pitchFamily="2" charset="-122"/>
              </a:rPr>
              <a:t>“</a:t>
            </a:r>
            <a:r>
              <a:rPr lang="zh-CN" altLang="en-US" sz="1600" dirty="0" smtClean="0">
                <a:latin typeface="华文细黑" pitchFamily="2" charset="-122"/>
                <a:ea typeface="华文细黑" pitchFamily="2" charset="-122"/>
              </a:rPr>
              <a:t>副产品</a:t>
            </a:r>
            <a:r>
              <a:rPr lang="en-US" altLang="zh-CN" sz="1600" dirty="0" smtClean="0">
                <a:latin typeface="华文细黑" pitchFamily="2" charset="-122"/>
                <a:ea typeface="华文细黑" pitchFamily="2" charset="-122"/>
              </a:rPr>
              <a:t>”</a:t>
            </a:r>
            <a:r>
              <a:rPr lang="zh-CN" altLang="en-US" sz="1600" dirty="0" smtClean="0">
                <a:latin typeface="华文细黑" pitchFamily="2" charset="-122"/>
                <a:ea typeface="华文细黑" pitchFamily="2" charset="-122"/>
              </a:rPr>
              <a:t>页面中存在；副产品最大完工数量</a:t>
            </a:r>
            <a:r>
              <a:rPr lang="en-US" altLang="zh-CN" sz="1600" dirty="0" smtClean="0">
                <a:latin typeface="华文细黑" pitchFamily="2" charset="-122"/>
                <a:ea typeface="华文细黑" pitchFamily="2" charset="-122"/>
              </a:rPr>
              <a:t>=</a:t>
            </a:r>
            <a:r>
              <a:rPr lang="zh-CN" altLang="en-US" sz="1600" dirty="0" smtClean="0">
                <a:latin typeface="华文细黑" pitchFamily="2" charset="-122"/>
                <a:ea typeface="华文细黑" pitchFamily="2" charset="-122"/>
              </a:rPr>
              <a:t>制令单已完工量</a:t>
            </a:r>
            <a:r>
              <a:rPr lang="en-US" altLang="zh-CN" sz="1600" dirty="0" smtClean="0">
                <a:latin typeface="华文细黑" pitchFamily="2" charset="-122"/>
                <a:ea typeface="华文细黑" pitchFamily="2" charset="-122"/>
              </a:rPr>
              <a:t>/</a:t>
            </a:r>
            <a:r>
              <a:rPr lang="zh-CN" altLang="en-US" sz="1600" dirty="0" smtClean="0">
                <a:latin typeface="华文细黑" pitchFamily="2" charset="-122"/>
                <a:ea typeface="华文细黑" pitchFamily="2" charset="-122"/>
              </a:rPr>
              <a:t>制令单应生产量*副产品应生产量</a:t>
            </a:r>
            <a:r>
              <a:rPr lang="en-US" altLang="zh-CN" sz="1600" dirty="0" smtClean="0">
                <a:latin typeface="华文细黑" pitchFamily="2" charset="-122"/>
                <a:ea typeface="华文细黑" pitchFamily="2" charset="-122"/>
              </a:rPr>
              <a:t>--</a:t>
            </a:r>
            <a:r>
              <a:rPr lang="zh-CN" altLang="en-US" sz="1600" dirty="0" smtClean="0">
                <a:latin typeface="华文细黑" pitchFamily="2" charset="-122"/>
                <a:ea typeface="华文细黑" pitchFamily="2" charset="-122"/>
              </a:rPr>
              <a:t>副产品已完工量</a:t>
            </a:r>
            <a:r>
              <a:rPr lang="en-US" altLang="zh-CN" sz="1600" dirty="0" smtClean="0">
                <a:latin typeface="华文细黑" pitchFamily="2" charset="-122"/>
                <a:ea typeface="华文细黑" pitchFamily="2" charset="-122"/>
              </a:rPr>
              <a:t>--</a:t>
            </a:r>
            <a:r>
              <a:rPr lang="zh-CN" altLang="en-US" sz="1600" dirty="0" smtClean="0">
                <a:latin typeface="华文细黑" pitchFamily="2" charset="-122"/>
                <a:ea typeface="华文细黑" pitchFamily="2" charset="-122"/>
              </a:rPr>
              <a:t>副产品补录库中未分配的完工数量；勾选：副产品代号允许在制令单的</a:t>
            </a:r>
            <a:r>
              <a:rPr lang="en-US" altLang="zh-CN" sz="1600" dirty="0" smtClean="0">
                <a:latin typeface="华文细黑" pitchFamily="2" charset="-122"/>
                <a:ea typeface="华文细黑" pitchFamily="2" charset="-122"/>
              </a:rPr>
              <a:t>"</a:t>
            </a:r>
            <a:r>
              <a:rPr lang="zh-CN" altLang="en-US" sz="1600" dirty="0" smtClean="0">
                <a:latin typeface="华文细黑" pitchFamily="2" charset="-122"/>
                <a:ea typeface="华文细黑" pitchFamily="2" charset="-122"/>
              </a:rPr>
              <a:t>副产品</a:t>
            </a:r>
            <a:r>
              <a:rPr lang="en-US" altLang="zh-CN" sz="1600" dirty="0" smtClean="0">
                <a:latin typeface="华文细黑" pitchFamily="2" charset="-122"/>
                <a:ea typeface="华文细黑" pitchFamily="2" charset="-122"/>
              </a:rPr>
              <a:t>"</a:t>
            </a:r>
            <a:r>
              <a:rPr lang="zh-CN" altLang="en-US" sz="1600" dirty="0" smtClean="0">
                <a:latin typeface="华文细黑" pitchFamily="2" charset="-122"/>
                <a:ea typeface="华文细黑" pitchFamily="2" charset="-122"/>
              </a:rPr>
              <a:t>页面中不存在；副产品的最大可缴库量不受控制；</a:t>
            </a:r>
            <a:endParaRPr lang="en-US" altLang="zh-CN" sz="1600" dirty="0" smtClean="0">
              <a:latin typeface="华文细黑" pitchFamily="2" charset="-122"/>
              <a:ea typeface="华文细黑" pitchFamily="2" charset="-122"/>
            </a:endParaRPr>
          </a:p>
          <a:p>
            <a:r>
              <a:rPr lang="zh-CN" altLang="en-US" sz="1600" dirty="0" smtClean="0">
                <a:latin typeface="华文细黑" pitchFamily="2" charset="-122"/>
                <a:ea typeface="华文细黑" pitchFamily="2" charset="-122"/>
              </a:rPr>
              <a:t>已进行副产品分配的单据允许修改删除：不勾选：当单据的</a:t>
            </a:r>
            <a:r>
              <a:rPr lang="en-US" altLang="zh-CN" sz="1600" dirty="0" smtClean="0">
                <a:latin typeface="华文细黑" pitchFamily="2" charset="-122"/>
                <a:ea typeface="华文细黑" pitchFamily="2" charset="-122"/>
              </a:rPr>
              <a:t>“</a:t>
            </a:r>
            <a:r>
              <a:rPr lang="zh-CN" altLang="en-US" sz="1600" dirty="0" smtClean="0">
                <a:latin typeface="华文细黑" pitchFamily="2" charset="-122"/>
                <a:ea typeface="华文细黑" pitchFamily="2" charset="-122"/>
              </a:rPr>
              <a:t>分配标志</a:t>
            </a:r>
            <a:r>
              <a:rPr lang="en-US" altLang="zh-CN" sz="1600" dirty="0" smtClean="0">
                <a:latin typeface="华文细黑" pitchFamily="2" charset="-122"/>
                <a:ea typeface="华文细黑" pitchFamily="2" charset="-122"/>
              </a:rPr>
              <a:t>”</a:t>
            </a:r>
            <a:r>
              <a:rPr lang="zh-CN" altLang="en-US" sz="1600" dirty="0" smtClean="0">
                <a:latin typeface="华文细黑" pitchFamily="2" charset="-122"/>
                <a:ea typeface="华文细黑" pitchFamily="2" charset="-122"/>
              </a:rPr>
              <a:t>为分配成功时</a:t>
            </a:r>
            <a:r>
              <a:rPr lang="zh-CN" altLang="en-US" sz="1600" dirty="0" smtClean="0">
                <a:latin typeface="华文细黑" pitchFamily="2" charset="-122"/>
                <a:ea typeface="华文细黑" pitchFamily="2" charset="-122"/>
              </a:rPr>
              <a:t>，控制单据不能进行删除、修改；勾选：单据的删除、修改不受此控制；</a:t>
            </a:r>
            <a:endParaRPr lang="en-US" altLang="zh-CN" sz="1600" dirty="0" smtClean="0">
              <a:latin typeface="华文细黑" pitchFamily="2" charset="-122"/>
              <a:ea typeface="华文细黑" pitchFamily="2" charset="-122"/>
            </a:endParaRPr>
          </a:p>
          <a:p>
            <a:r>
              <a:rPr lang="zh-CN" altLang="en-US" sz="1600" dirty="0" smtClean="0">
                <a:latin typeface="华文细黑" pitchFamily="2" charset="-122"/>
                <a:ea typeface="华文细黑" pitchFamily="2" charset="-122"/>
              </a:rPr>
              <a:t>缴库单查询：</a:t>
            </a:r>
            <a:endParaRPr lang="en-US" altLang="zh-CN" sz="1600" dirty="0" smtClean="0">
              <a:latin typeface="华文细黑" pitchFamily="2" charset="-122"/>
              <a:ea typeface="华文细黑" pitchFamily="2" charset="-122"/>
            </a:endParaRPr>
          </a:p>
          <a:p>
            <a:pPr indent="-720000">
              <a:buNone/>
            </a:pPr>
            <a:r>
              <a:rPr lang="zh-CN" altLang="en-US" sz="1600" dirty="0" smtClean="0">
                <a:latin typeface="华文细黑" pitchFamily="2" charset="-122"/>
                <a:ea typeface="华文细黑" pitchFamily="2" charset="-122"/>
              </a:rPr>
              <a:t>                当选择</a:t>
            </a:r>
            <a:r>
              <a:rPr lang="en-US" altLang="zh-CN" sz="1600" dirty="0" smtClean="0">
                <a:latin typeface="华文细黑" pitchFamily="2" charset="-122"/>
                <a:ea typeface="华文细黑" pitchFamily="2" charset="-122"/>
              </a:rPr>
              <a:t>1.</a:t>
            </a:r>
            <a:r>
              <a:rPr lang="zh-CN" altLang="en-US" sz="1600" dirty="0" smtClean="0">
                <a:latin typeface="华文细黑" pitchFamily="2" charset="-122"/>
                <a:ea typeface="华文细黑" pitchFamily="2" charset="-122"/>
              </a:rPr>
              <a:t>当月缴库单：缴库单号、缴库项次的查询可查询补录日期所在年月的缴库单    </a:t>
            </a:r>
          </a:p>
          <a:p>
            <a:pPr indent="-720000">
              <a:buNone/>
            </a:pPr>
            <a:r>
              <a:rPr lang="zh-CN" altLang="en-US" sz="1600" dirty="0" smtClean="0">
                <a:latin typeface="华文细黑" pitchFamily="2" charset="-122"/>
                <a:ea typeface="华文细黑" pitchFamily="2" charset="-122"/>
              </a:rPr>
              <a:t>                当选择</a:t>
            </a:r>
            <a:r>
              <a:rPr lang="en-US" altLang="zh-CN" sz="1600" dirty="0" smtClean="0">
                <a:latin typeface="华文细黑" pitchFamily="2" charset="-122"/>
                <a:ea typeface="华文细黑" pitchFamily="2" charset="-122"/>
              </a:rPr>
              <a:t>2.</a:t>
            </a:r>
            <a:r>
              <a:rPr lang="zh-CN" altLang="en-US" sz="1600" dirty="0" smtClean="0">
                <a:latin typeface="华文细黑" pitchFamily="2" charset="-122"/>
                <a:ea typeface="华文细黑" pitchFamily="2" charset="-122"/>
              </a:rPr>
              <a:t>当月未补录副产品的缴库单：缴库单号查询：在原查询条件的基础上增加条件，只能查询至少有一个缴库项次在副产品补录单中未录入副产品的缴库单号。缴库项次查询：在原查询条件的基础上增加条件，查询未在副产品补录单中录入副产品记录的缴库单号。</a:t>
            </a:r>
          </a:p>
          <a:p>
            <a:endParaRPr lang="zh-CN" altLang="en-US" sz="2400" dirty="0">
              <a:latin typeface="华文细黑" pitchFamily="2" charset="-122"/>
              <a:ea typeface="华文细黑" pitchFamily="2" charset="-122"/>
            </a:endParaRPr>
          </a:p>
        </p:txBody>
      </p:sp>
      <p:pic>
        <p:nvPicPr>
          <p:cNvPr id="4098" name="Picture 2"/>
          <p:cNvPicPr>
            <a:picLocks noChangeAspect="1" noChangeArrowheads="1"/>
          </p:cNvPicPr>
          <p:nvPr/>
        </p:nvPicPr>
        <p:blipFill>
          <a:blip r:embed="rId2"/>
          <a:srcRect/>
          <a:stretch>
            <a:fillRect/>
          </a:stretch>
        </p:blipFill>
        <p:spPr bwMode="auto">
          <a:xfrm>
            <a:off x="1692275" y="3708400"/>
            <a:ext cx="3676650" cy="31496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68499" y="2006600"/>
            <a:ext cx="6500813" cy="1362075"/>
          </a:xfrm>
        </p:spPr>
        <p:txBody>
          <a:bodyPr rtlCol="0">
            <a:normAutofit/>
          </a:bodyPr>
          <a:lstStyle/>
          <a:p>
            <a:pPr fontAlgn="auto">
              <a:spcAft>
                <a:spcPts val="0"/>
              </a:spcAft>
              <a:defRPr/>
            </a:pPr>
            <a:r>
              <a:rPr altLang="zh-TW" dirty="0" smtClean="0">
                <a:latin typeface="华文细黑" pitchFamily="2" charset="-122"/>
                <a:ea typeface="华文细黑" pitchFamily="2" charset="-122"/>
              </a:rPr>
              <a:t>Sunlike erp </a:t>
            </a:r>
            <a:br>
              <a:rPr altLang="zh-TW" dirty="0" smtClean="0">
                <a:latin typeface="华文细黑" pitchFamily="2" charset="-122"/>
                <a:ea typeface="华文细黑" pitchFamily="2" charset="-122"/>
              </a:rPr>
            </a:br>
            <a:r>
              <a:rPr lang="zh-CN" altLang="en-US" dirty="0" smtClean="0">
                <a:latin typeface="华文细黑" pitchFamily="2" charset="-122"/>
                <a:ea typeface="华文细黑" pitchFamily="2" charset="-122"/>
              </a:rPr>
              <a:t>副产品功能说明</a:t>
            </a:r>
            <a:endParaRPr lang="zh-TW" altLang="en-US" b="0" dirty="0">
              <a:solidFill>
                <a:schemeClr val="accent4">
                  <a:lumMod val="60000"/>
                  <a:lumOff val="40000"/>
                </a:schemeClr>
              </a:solidFill>
              <a:latin typeface="华文细黑" pitchFamily="2" charset="-122"/>
              <a:ea typeface="华文细黑" pitchFamily="2" charset="-122"/>
            </a:endParaRPr>
          </a:p>
        </p:txBody>
      </p:sp>
    </p:spTree>
  </p:cSld>
  <p:clrMapOvr>
    <a:masterClrMapping/>
  </p:clrMapOvr>
  <p:transition advTm="679421">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332399"/>
          </a:xfrm>
        </p:spPr>
        <p:txBody>
          <a:bodyPr/>
          <a:lstStyle/>
          <a:p>
            <a:r>
              <a:rPr lang="zh-CN" altLang="en-US" dirty="0" smtClean="0">
                <a:latin typeface="华文细黑" pitchFamily="2" charset="-122"/>
                <a:ea typeface="华文细黑" pitchFamily="2" charset="-122"/>
              </a:rPr>
              <a:t>副产品月末分配作业</a:t>
            </a:r>
            <a:endParaRPr lang="zh-CN" altLang="en-US" dirty="0">
              <a:latin typeface="华文细黑" pitchFamily="2" charset="-122"/>
              <a:ea typeface="华文细黑" pitchFamily="2" charset="-122"/>
            </a:endParaRPr>
          </a:p>
        </p:txBody>
      </p:sp>
      <p:sp>
        <p:nvSpPr>
          <p:cNvPr id="3" name="文本占位符 2"/>
          <p:cNvSpPr>
            <a:spLocks noGrp="1"/>
          </p:cNvSpPr>
          <p:nvPr>
            <p:ph type="body" sz="quarter" idx="10"/>
          </p:nvPr>
        </p:nvSpPr>
        <p:spPr>
          <a:xfrm>
            <a:off x="431800" y="673100"/>
            <a:ext cx="8382000" cy="2936614"/>
          </a:xfrm>
        </p:spPr>
        <p:txBody>
          <a:bodyPr/>
          <a:lstStyle/>
          <a:p>
            <a:r>
              <a:rPr lang="zh-CN" altLang="en-US" sz="2800" dirty="0" smtClean="0">
                <a:latin typeface="华文细黑" pitchFamily="2" charset="-122"/>
                <a:ea typeface="华文细黑" pitchFamily="2" charset="-122"/>
              </a:rPr>
              <a:t>副产品月末分配作业</a:t>
            </a:r>
            <a:r>
              <a:rPr lang="en-US" altLang="zh-CN" sz="2800" dirty="0" smtClean="0">
                <a:latin typeface="华文细黑" pitchFamily="2" charset="-122"/>
                <a:ea typeface="华文细黑" pitchFamily="2" charset="-122"/>
              </a:rPr>
              <a:t>:</a:t>
            </a:r>
            <a:r>
              <a:rPr lang="zh-CN" altLang="en-US" sz="2800" dirty="0" smtClean="0">
                <a:latin typeface="华文细黑" pitchFamily="2" charset="-122"/>
                <a:ea typeface="华文细黑" pitchFamily="2" charset="-122"/>
              </a:rPr>
              <a:t>其分配成功后，会将分配标志回写到副产品补录单的分配标志栏位的。</a:t>
            </a:r>
            <a:endParaRPr lang="zh-CN" altLang="en-US" sz="2800" dirty="0">
              <a:latin typeface="华文细黑" pitchFamily="2" charset="-122"/>
              <a:ea typeface="华文细黑" pitchFamily="2" charset="-122"/>
            </a:endParaRPr>
          </a:p>
        </p:txBody>
      </p:sp>
      <p:pic>
        <p:nvPicPr>
          <p:cNvPr id="1026" name="Picture 2"/>
          <p:cNvPicPr>
            <a:picLocks noChangeAspect="1" noChangeArrowheads="1"/>
          </p:cNvPicPr>
          <p:nvPr/>
        </p:nvPicPr>
        <p:blipFill>
          <a:blip r:embed="rId2"/>
          <a:srcRect/>
          <a:stretch>
            <a:fillRect/>
          </a:stretch>
        </p:blipFill>
        <p:spPr bwMode="auto">
          <a:xfrm>
            <a:off x="0" y="2217738"/>
            <a:ext cx="9144000" cy="2676525"/>
          </a:xfrm>
          <a:prstGeom prst="rect">
            <a:avLst/>
          </a:prstGeom>
          <a:noFill/>
          <a:ln w="9525">
            <a:noFill/>
            <a:miter lim="800000"/>
            <a:headEnd/>
            <a:tailEnd/>
          </a:ln>
        </p:spPr>
      </p:pic>
      <p:sp>
        <p:nvSpPr>
          <p:cNvPr id="5" name="圆角矩形标注 4"/>
          <p:cNvSpPr/>
          <p:nvPr/>
        </p:nvSpPr>
        <p:spPr bwMode="auto">
          <a:xfrm>
            <a:off x="4635500" y="1968500"/>
            <a:ext cx="4102100" cy="1231900"/>
          </a:xfrm>
          <a:prstGeom prst="wedgeRoundRectCallout">
            <a:avLst>
              <a:gd name="adj1" fmla="val -66034"/>
              <a:gd name="adj2" fmla="val 45184"/>
              <a:gd name="adj3" fmla="val 16667"/>
            </a:avLst>
          </a:prstGeom>
          <a:gradFill>
            <a:gsLst>
              <a:gs pos="0">
                <a:srgbClr val="5E9EFF"/>
              </a:gs>
              <a:gs pos="39999">
                <a:srgbClr val="85C2FF"/>
              </a:gs>
              <a:gs pos="70000">
                <a:srgbClr val="C4D6EB"/>
              </a:gs>
              <a:gs pos="100000">
                <a:srgbClr val="FFEBFA"/>
              </a:gs>
            </a:gsLst>
            <a:lin ang="16200000" scaled="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zh-CN" altLang="en-US" sz="2000" dirty="0" smtClean="0">
                <a:solidFill>
                  <a:schemeClr val="bg1"/>
                </a:solidFill>
                <a:effectLst>
                  <a:outerShdw blurRad="38100" dist="38100" dir="2700000" algn="tl">
                    <a:srgbClr val="000000">
                      <a:alpha val="43137"/>
                    </a:srgbClr>
                  </a:outerShdw>
                </a:effectLst>
                <a:latin typeface="Calibri" pitchFamily="34" charset="0"/>
              </a:rPr>
              <a:t>选择分配年月、分配标志，点击速查，会将补录日期在分配年月，并且符合分配标志的补录单过滤至画面上</a:t>
            </a:r>
          </a:p>
        </p:txBody>
      </p:sp>
      <p:sp>
        <p:nvSpPr>
          <p:cNvPr id="6" name="圆角矩形标注 5"/>
          <p:cNvSpPr/>
          <p:nvPr/>
        </p:nvSpPr>
        <p:spPr bwMode="auto">
          <a:xfrm>
            <a:off x="4699000" y="5321300"/>
            <a:ext cx="4000500" cy="1082548"/>
          </a:xfrm>
          <a:prstGeom prst="wedgeRoundRectCallout">
            <a:avLst>
              <a:gd name="adj1" fmla="val -70593"/>
              <a:gd name="adj2" fmla="val -89032"/>
              <a:gd name="adj3" fmla="val 16667"/>
            </a:avLst>
          </a:prstGeom>
          <a:gradFill>
            <a:gsLst>
              <a:gs pos="0">
                <a:srgbClr val="5E9EFF"/>
              </a:gs>
              <a:gs pos="39999">
                <a:srgbClr val="85C2FF"/>
              </a:gs>
              <a:gs pos="70000">
                <a:srgbClr val="C4D6EB"/>
              </a:gs>
              <a:gs pos="100000">
                <a:srgbClr val="FFEBFA"/>
              </a:gs>
            </a:gsLst>
            <a:lin ang="16200000" scaled="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zh-CN" altLang="en-US" sz="2000" dirty="0" smtClean="0">
                <a:solidFill>
                  <a:schemeClr val="bg1"/>
                </a:solidFill>
                <a:effectLst>
                  <a:outerShdw blurRad="38100" dist="38100" dir="2700000" algn="tl">
                    <a:srgbClr val="000000">
                      <a:alpha val="43137"/>
                    </a:srgbClr>
                  </a:outerShdw>
                </a:effectLst>
                <a:latin typeface="Calibri" pitchFamily="34" charset="0"/>
              </a:rPr>
              <a:t>点击分配按钮进行副产品分配时，会结合分配方式将副产品分配到相应的缴库单中。</a:t>
            </a:r>
          </a:p>
        </p:txBody>
      </p:sp>
      <p:sp>
        <p:nvSpPr>
          <p:cNvPr id="7" name="圆角矩形标注 6"/>
          <p:cNvSpPr/>
          <p:nvPr/>
        </p:nvSpPr>
        <p:spPr bwMode="auto">
          <a:xfrm>
            <a:off x="101600" y="5308600"/>
            <a:ext cx="3860800" cy="1181100"/>
          </a:xfrm>
          <a:prstGeom prst="wedgeRoundRectCallout">
            <a:avLst>
              <a:gd name="adj1" fmla="val -26800"/>
              <a:gd name="adj2" fmla="val -85887"/>
              <a:gd name="adj3" fmla="val 16667"/>
            </a:avLst>
          </a:prstGeom>
          <a:gradFill>
            <a:gsLst>
              <a:gs pos="0">
                <a:srgbClr val="5E9EFF"/>
              </a:gs>
              <a:gs pos="39999">
                <a:srgbClr val="85C2FF"/>
              </a:gs>
              <a:gs pos="70000">
                <a:srgbClr val="C4D6EB"/>
              </a:gs>
              <a:gs pos="100000">
                <a:srgbClr val="FFEBFA"/>
              </a:gs>
            </a:gsLst>
            <a:lin ang="16200000" scaled="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zh-CN" altLang="en-US" sz="2000" dirty="0" smtClean="0">
                <a:solidFill>
                  <a:schemeClr val="bg1"/>
                </a:solidFill>
                <a:effectLst>
                  <a:outerShdw blurRad="38100" dist="38100" dir="2700000" algn="tl">
                    <a:srgbClr val="000000">
                      <a:alpha val="43137"/>
                    </a:srgbClr>
                  </a:outerShdw>
                </a:effectLst>
                <a:latin typeface="Calibri" pitchFamily="34" charset="0"/>
              </a:rPr>
              <a:t>点击分配异常列表，会打开副产品补录明细表，通过此表</a:t>
            </a:r>
            <a:r>
              <a:rPr lang="zh-CN" altLang="en-US" sz="2000" smtClean="0">
                <a:solidFill>
                  <a:schemeClr val="bg1"/>
                </a:solidFill>
                <a:effectLst>
                  <a:outerShdw blurRad="38100" dist="38100" dir="2700000" algn="tl">
                    <a:srgbClr val="000000">
                      <a:alpha val="43137"/>
                    </a:srgbClr>
                  </a:outerShdw>
                </a:effectLst>
                <a:latin typeface="Calibri" pitchFamily="34" charset="0"/>
              </a:rPr>
              <a:t>可查看未分配、已分配、分配失败的副产品补录单的</a:t>
            </a:r>
            <a:endParaRPr lang="zh-CN" altLang="en-US" sz="2000" dirty="0" smtClean="0">
              <a:solidFill>
                <a:schemeClr val="bg1"/>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332399"/>
          </a:xfrm>
        </p:spPr>
        <p:txBody>
          <a:bodyPr/>
          <a:lstStyle/>
          <a:p>
            <a:r>
              <a:rPr lang="zh-CN" altLang="en-US" dirty="0" smtClean="0">
                <a:latin typeface="华文细黑" pitchFamily="2" charset="-122"/>
                <a:ea typeface="华文细黑" pitchFamily="2" charset="-122"/>
              </a:rPr>
              <a:t>副产品月末分配作业</a:t>
            </a:r>
            <a:endParaRPr lang="zh-CN" altLang="en-US" dirty="0">
              <a:latin typeface="华文细黑" pitchFamily="2" charset="-122"/>
              <a:ea typeface="华文细黑" pitchFamily="2" charset="-122"/>
            </a:endParaRPr>
          </a:p>
        </p:txBody>
      </p:sp>
      <p:sp>
        <p:nvSpPr>
          <p:cNvPr id="3" name="文本占位符 2"/>
          <p:cNvSpPr>
            <a:spLocks noGrp="1"/>
          </p:cNvSpPr>
          <p:nvPr>
            <p:ph type="body" sz="quarter" idx="10"/>
          </p:nvPr>
        </p:nvSpPr>
        <p:spPr>
          <a:xfrm>
            <a:off x="381000" y="673100"/>
            <a:ext cx="8382000" cy="2949314"/>
          </a:xfrm>
        </p:spPr>
        <p:txBody>
          <a:bodyPr/>
          <a:lstStyle/>
          <a:p>
            <a:r>
              <a:rPr lang="zh-CN" altLang="en-US" sz="1800" dirty="0" smtClean="0">
                <a:latin typeface="华文细黑" pitchFamily="2" charset="-122"/>
                <a:ea typeface="华文细黑" pitchFamily="2" charset="-122"/>
              </a:rPr>
              <a:t>月末分配作业在分配副产品时，提供了三种分配方式</a:t>
            </a:r>
            <a:endParaRPr lang="en-US" altLang="zh-CN" sz="1800" dirty="0" smtClean="0">
              <a:latin typeface="华文细黑" pitchFamily="2" charset="-122"/>
              <a:ea typeface="华文细黑" pitchFamily="2" charset="-122"/>
            </a:endParaRPr>
          </a:p>
          <a:p>
            <a:r>
              <a:rPr lang="zh-CN" altLang="en-US" sz="1800" dirty="0" smtClean="0">
                <a:latin typeface="华文细黑" pitchFamily="2" charset="-122"/>
                <a:ea typeface="华文细黑" pitchFamily="2" charset="-122"/>
              </a:rPr>
              <a:t>当副产品补录单中缴库单号栏位有值，即依缴库单号进行分配时，分配方式是不起作用的，是直接产生对应缴库单的副产品的。</a:t>
            </a:r>
            <a:endParaRPr lang="en-US" altLang="zh-CN" sz="1800" dirty="0" smtClean="0">
              <a:latin typeface="华文细黑" pitchFamily="2" charset="-122"/>
              <a:ea typeface="华文细黑" pitchFamily="2" charset="-122"/>
            </a:endParaRPr>
          </a:p>
          <a:p>
            <a:r>
              <a:rPr lang="zh-CN" altLang="en-US" sz="1800" dirty="0" smtClean="0">
                <a:latin typeface="华文细黑" pitchFamily="2" charset="-122"/>
                <a:ea typeface="华文细黑" pitchFamily="2" charset="-122"/>
              </a:rPr>
              <a:t>当缴库单号栏位无值，即依制令单号进行分配时，会据分配方式将副产品分配至相应的缴库单中。</a:t>
            </a:r>
            <a:endParaRPr lang="en-US" altLang="zh-CN" sz="1800" dirty="0" smtClean="0">
              <a:latin typeface="华文细黑" pitchFamily="2" charset="-122"/>
              <a:ea typeface="华文细黑" pitchFamily="2" charset="-122"/>
            </a:endParaRPr>
          </a:p>
          <a:p>
            <a:r>
              <a:rPr lang="zh-CN" altLang="en-US" sz="1800" dirty="0" smtClean="0">
                <a:latin typeface="华文细黑" pitchFamily="2" charset="-122"/>
                <a:ea typeface="华文细黑" pitchFamily="2" charset="-122"/>
              </a:rPr>
              <a:t>依数量分配</a:t>
            </a:r>
            <a:r>
              <a:rPr lang="en-US" altLang="zh-CN" sz="1800" dirty="0" smtClean="0">
                <a:latin typeface="华文细黑" pitchFamily="2" charset="-122"/>
                <a:ea typeface="华文细黑" pitchFamily="2" charset="-122"/>
              </a:rPr>
              <a:t>:</a:t>
            </a:r>
            <a:r>
              <a:rPr lang="zh-CN" altLang="en-US" sz="1800" dirty="0" smtClean="0">
                <a:latin typeface="华文细黑" pitchFamily="2" charset="-122"/>
                <a:ea typeface="华文细黑" pitchFamily="2" charset="-122"/>
              </a:rPr>
              <a:t>副产品补录单中的数量</a:t>
            </a:r>
            <a:r>
              <a:rPr lang="en-US" altLang="zh-CN" sz="1800" dirty="0" smtClean="0">
                <a:latin typeface="华文细黑" pitchFamily="2" charset="-122"/>
                <a:ea typeface="华文细黑" pitchFamily="2" charset="-122"/>
              </a:rPr>
              <a:t>/</a:t>
            </a:r>
            <a:r>
              <a:rPr lang="zh-CN" altLang="en-US" sz="1800" dirty="0" smtClean="0">
                <a:latin typeface="华文细黑" pitchFamily="2" charset="-122"/>
                <a:ea typeface="华文细黑" pitchFamily="2" charset="-122"/>
              </a:rPr>
              <a:t>分配年月相同制令单的成品缴库汇总数量*成品缴库单或组合生产单的完工数量。</a:t>
            </a:r>
            <a:endParaRPr lang="en-US" altLang="zh-CN" sz="1800" dirty="0" smtClean="0">
              <a:latin typeface="华文细黑" pitchFamily="2" charset="-122"/>
              <a:ea typeface="华文细黑" pitchFamily="2" charset="-122"/>
            </a:endParaRPr>
          </a:p>
          <a:p>
            <a:r>
              <a:rPr lang="zh-CN" altLang="en-US" sz="1800" dirty="0" smtClean="0">
                <a:latin typeface="华文细黑" pitchFamily="2" charset="-122"/>
                <a:ea typeface="华文细黑" pitchFamily="2" charset="-122"/>
              </a:rPr>
              <a:t>依工时分配</a:t>
            </a:r>
            <a:r>
              <a:rPr lang="en-US" altLang="zh-CN" sz="1800" dirty="0" smtClean="0">
                <a:latin typeface="华文细黑" pitchFamily="2" charset="-122"/>
                <a:ea typeface="华文细黑" pitchFamily="2" charset="-122"/>
              </a:rPr>
              <a:t>:</a:t>
            </a:r>
            <a:r>
              <a:rPr lang="zh-CN" altLang="en-US" sz="1800" dirty="0" smtClean="0">
                <a:latin typeface="华文细黑" pitchFamily="2" charset="-122"/>
                <a:ea typeface="华文细黑" pitchFamily="2" charset="-122"/>
              </a:rPr>
              <a:t>将副产品补录单中的数量</a:t>
            </a:r>
            <a:r>
              <a:rPr lang="en-US" altLang="zh-CN" sz="1800" dirty="0" smtClean="0">
                <a:latin typeface="华文细黑" pitchFamily="2" charset="-122"/>
                <a:ea typeface="华文细黑" pitchFamily="2" charset="-122"/>
              </a:rPr>
              <a:t>/</a:t>
            </a:r>
            <a:r>
              <a:rPr lang="zh-CN" altLang="en-US" sz="1800" dirty="0" smtClean="0">
                <a:latin typeface="华文细黑" pitchFamily="2" charset="-122"/>
                <a:ea typeface="华文细黑" pitchFamily="2" charset="-122"/>
              </a:rPr>
              <a:t>分配年月相同制令单的成品缴库汇总工时*成品缴库单或组合生产单的完工工时。</a:t>
            </a:r>
            <a:endParaRPr lang="en-US" altLang="zh-CN" sz="1800" dirty="0" smtClean="0">
              <a:latin typeface="华文细黑" pitchFamily="2" charset="-122"/>
              <a:ea typeface="华文细黑" pitchFamily="2" charset="-122"/>
            </a:endParaRPr>
          </a:p>
          <a:p>
            <a:r>
              <a:rPr lang="zh-CN" altLang="en-US" sz="1800" dirty="0" smtClean="0">
                <a:latin typeface="华文细黑" pitchFamily="2" charset="-122"/>
                <a:ea typeface="华文细黑" pitchFamily="2" charset="-122"/>
              </a:rPr>
              <a:t>依耗料额分配：副产品补录单中的数量</a:t>
            </a:r>
            <a:r>
              <a:rPr lang="en-US" altLang="zh-CN" sz="1800" dirty="0" smtClean="0">
                <a:latin typeface="华文细黑" pitchFamily="2" charset="-122"/>
                <a:ea typeface="华文细黑" pitchFamily="2" charset="-122"/>
              </a:rPr>
              <a:t>/</a:t>
            </a:r>
            <a:r>
              <a:rPr lang="zh-CN" altLang="en-US" sz="1800" dirty="0" smtClean="0">
                <a:latin typeface="华文细黑" pitchFamily="2" charset="-122"/>
                <a:ea typeface="华文细黑" pitchFamily="2" charset="-122"/>
              </a:rPr>
              <a:t>分配年月相同制令单的成品缴库汇总直接原料*成品缴库单或组合生产单的直接原料。</a:t>
            </a:r>
            <a:endParaRPr lang="en-US" altLang="zh-CN" sz="1800" dirty="0" smtClean="0">
              <a:latin typeface="华文细黑" pitchFamily="2" charset="-122"/>
              <a:ea typeface="华文细黑" pitchFamily="2" charset="-122"/>
            </a:endParaRPr>
          </a:p>
          <a:p>
            <a:endParaRPr lang="zh-CN" altLang="en-US" sz="1800" dirty="0">
              <a:latin typeface="华文细黑" pitchFamily="2" charset="-122"/>
              <a:ea typeface="华文细黑" pitchFamily="2" charset="-122"/>
            </a:endParaRPr>
          </a:p>
        </p:txBody>
      </p:sp>
      <p:pic>
        <p:nvPicPr>
          <p:cNvPr id="2050" name="Picture 2"/>
          <p:cNvPicPr>
            <a:picLocks noChangeAspect="1" noChangeArrowheads="1"/>
          </p:cNvPicPr>
          <p:nvPr/>
        </p:nvPicPr>
        <p:blipFill>
          <a:blip r:embed="rId2"/>
          <a:srcRect/>
          <a:stretch>
            <a:fillRect/>
          </a:stretch>
        </p:blipFill>
        <p:spPr bwMode="auto">
          <a:xfrm>
            <a:off x="374650" y="3836988"/>
            <a:ext cx="7734300" cy="233362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332399"/>
          </a:xfrm>
        </p:spPr>
        <p:txBody>
          <a:bodyPr/>
          <a:lstStyle/>
          <a:p>
            <a:r>
              <a:rPr lang="zh-CN" altLang="en-US" dirty="0" smtClean="0">
                <a:latin typeface="华文细黑" pitchFamily="2" charset="-122"/>
                <a:ea typeface="华文细黑" pitchFamily="2" charset="-122"/>
              </a:rPr>
              <a:t>副产品月末分配作业</a:t>
            </a:r>
            <a:endParaRPr lang="zh-CN" altLang="en-US" dirty="0">
              <a:latin typeface="华文细黑" pitchFamily="2" charset="-122"/>
              <a:ea typeface="华文细黑" pitchFamily="2" charset="-122"/>
            </a:endParaRPr>
          </a:p>
        </p:txBody>
      </p:sp>
      <p:sp>
        <p:nvSpPr>
          <p:cNvPr id="3" name="文本占位符 2"/>
          <p:cNvSpPr>
            <a:spLocks noGrp="1"/>
          </p:cNvSpPr>
          <p:nvPr>
            <p:ph type="body" sz="quarter" idx="10"/>
          </p:nvPr>
        </p:nvSpPr>
        <p:spPr>
          <a:xfrm>
            <a:off x="266700" y="685800"/>
            <a:ext cx="8496300" cy="5105400"/>
          </a:xfrm>
        </p:spPr>
        <p:txBody>
          <a:bodyPr/>
          <a:lstStyle/>
          <a:p>
            <a:r>
              <a:rPr lang="zh-CN" altLang="en-US" sz="2400" dirty="0" smtClean="0">
                <a:latin typeface="华文细黑" pitchFamily="2" charset="-122"/>
                <a:ea typeface="华文细黑" pitchFamily="2" charset="-122"/>
              </a:rPr>
              <a:t>副产品月末分配作业，在相同的分配年月可以进行多次分配。</a:t>
            </a:r>
            <a:endParaRPr lang="en-US" altLang="zh-CN" sz="2400" dirty="0" smtClean="0">
              <a:latin typeface="华文细黑" pitchFamily="2" charset="-122"/>
              <a:ea typeface="华文细黑" pitchFamily="2" charset="-122"/>
            </a:endParaRPr>
          </a:p>
          <a:p>
            <a:r>
              <a:rPr lang="zh-CN" altLang="en-US" sz="2400" dirty="0" smtClean="0">
                <a:latin typeface="华文细黑" pitchFamily="2" charset="-122"/>
                <a:ea typeface="华文细黑" pitchFamily="2" charset="-122"/>
              </a:rPr>
              <a:t>无论是进行多次分配还是一次性分配，一般情况下只需对未分配的副产品补录单进行分配处理，故建议分配标志选择</a:t>
            </a:r>
            <a:r>
              <a:rPr lang="en-US" altLang="zh-CN" sz="2400" dirty="0" smtClean="0">
                <a:latin typeface="华文细黑" pitchFamily="2" charset="-122"/>
                <a:ea typeface="华文细黑" pitchFamily="2" charset="-122"/>
              </a:rPr>
              <a:t>1.</a:t>
            </a:r>
            <a:r>
              <a:rPr lang="zh-CN" altLang="en-US" sz="2400" dirty="0" smtClean="0">
                <a:latin typeface="华文细黑" pitchFamily="2" charset="-122"/>
                <a:ea typeface="华文细黑" pitchFamily="2" charset="-122"/>
              </a:rPr>
              <a:t>未分配；</a:t>
            </a:r>
            <a:endParaRPr lang="en-US" altLang="zh-CN" sz="2400" dirty="0" smtClean="0">
              <a:latin typeface="华文细黑" pitchFamily="2" charset="-122"/>
              <a:ea typeface="华文细黑" pitchFamily="2" charset="-122"/>
            </a:endParaRPr>
          </a:p>
          <a:p>
            <a:r>
              <a:rPr lang="zh-CN" altLang="en-US" sz="2400" dirty="0" smtClean="0">
                <a:latin typeface="华文细黑" pitchFamily="2" charset="-122"/>
                <a:ea typeface="华文细黑" pitchFamily="2" charset="-122"/>
              </a:rPr>
              <a:t>当选择未分配，进行分配时，系统只对未分配的补录单进行分配处理，已分配过的补录单不再重新分配，以缩短分配处理的时间。</a:t>
            </a:r>
            <a:endParaRPr lang="en-US" altLang="zh-CN" sz="2400" dirty="0" smtClean="0">
              <a:latin typeface="华文细黑" pitchFamily="2" charset="-122"/>
              <a:ea typeface="华文细黑" pitchFamily="2" charset="-122"/>
            </a:endParaRPr>
          </a:p>
          <a:p>
            <a:r>
              <a:rPr lang="zh-CN" altLang="en-US" sz="2400" dirty="0" smtClean="0">
                <a:latin typeface="华文细黑" pitchFamily="2" charset="-122"/>
                <a:ea typeface="华文细黑" pitchFamily="2" charset="-122"/>
              </a:rPr>
              <a:t>但如果对已分配的副产品补录单进行了删除、修改处理后，分配标志要求必须选择</a:t>
            </a:r>
            <a:r>
              <a:rPr lang="en-US" altLang="zh-CN" sz="2400" dirty="0" smtClean="0">
                <a:latin typeface="华文细黑" pitchFamily="2" charset="-122"/>
                <a:ea typeface="华文细黑" pitchFamily="2" charset="-122"/>
              </a:rPr>
              <a:t>3.</a:t>
            </a:r>
            <a:r>
              <a:rPr lang="zh-CN" altLang="en-US" sz="2400" dirty="0" smtClean="0">
                <a:latin typeface="华文细黑" pitchFamily="2" charset="-122"/>
                <a:ea typeface="华文细黑" pitchFamily="2" charset="-122"/>
              </a:rPr>
              <a:t>全部</a:t>
            </a:r>
            <a:r>
              <a:rPr lang="en-US" altLang="zh-CN" sz="2400" dirty="0" smtClean="0">
                <a:latin typeface="华文细黑" pitchFamily="2" charset="-122"/>
                <a:ea typeface="华文细黑" pitchFamily="2" charset="-122"/>
              </a:rPr>
              <a:t>(</a:t>
            </a:r>
            <a:r>
              <a:rPr lang="zh-CN" altLang="en-US" sz="2400" dirty="0" smtClean="0">
                <a:latin typeface="华文细黑" pitchFamily="2" charset="-122"/>
                <a:ea typeface="华文细黑" pitchFamily="2" charset="-122"/>
              </a:rPr>
              <a:t>当分配年月不存在未分配的副产品补录单时也可以选择</a:t>
            </a:r>
            <a:r>
              <a:rPr lang="en-US" altLang="zh-CN" sz="2400" dirty="0" smtClean="0">
                <a:latin typeface="华文细黑" pitchFamily="2" charset="-122"/>
                <a:ea typeface="华文细黑" pitchFamily="2" charset="-122"/>
              </a:rPr>
              <a:t>2.</a:t>
            </a:r>
            <a:r>
              <a:rPr lang="zh-CN" altLang="en-US" sz="2400" dirty="0" smtClean="0">
                <a:latin typeface="华文细黑" pitchFamily="2" charset="-122"/>
                <a:ea typeface="华文细黑" pitchFamily="2" charset="-122"/>
              </a:rPr>
              <a:t>已分配</a:t>
            </a:r>
            <a:r>
              <a:rPr lang="en-US" altLang="zh-CN" sz="2400" dirty="0" smtClean="0">
                <a:latin typeface="华文细黑" pitchFamily="2" charset="-122"/>
                <a:ea typeface="华文细黑" pitchFamily="2" charset="-122"/>
              </a:rPr>
              <a:t>)</a:t>
            </a:r>
            <a:r>
              <a:rPr lang="zh-CN" altLang="en-US" sz="2400" dirty="0" smtClean="0">
                <a:latin typeface="华文细黑" pitchFamily="2" charset="-122"/>
                <a:ea typeface="华文细黑" pitchFamily="2" charset="-122"/>
              </a:rPr>
              <a:t>；分配时，系统会先删除缴库单</a:t>
            </a:r>
            <a:r>
              <a:rPr lang="en-US" altLang="zh-CN" sz="2400" dirty="0" smtClean="0">
                <a:latin typeface="华文细黑" pitchFamily="2" charset="-122"/>
                <a:ea typeface="华文细黑" pitchFamily="2" charset="-122"/>
              </a:rPr>
              <a:t>/</a:t>
            </a:r>
            <a:r>
              <a:rPr lang="zh-CN" altLang="en-US" sz="2400" dirty="0" smtClean="0">
                <a:latin typeface="华文细黑" pitchFamily="2" charset="-122"/>
                <a:ea typeface="华文细黑" pitchFamily="2" charset="-122"/>
              </a:rPr>
              <a:t>组合单中由分配作业所产生的副产品记录，然后再根据表身的副产品补录单记录</a:t>
            </a:r>
            <a:r>
              <a:rPr lang="en-US" altLang="zh-CN" sz="2400" dirty="0" smtClean="0">
                <a:latin typeface="华文细黑" pitchFamily="2" charset="-122"/>
                <a:ea typeface="华文细黑" pitchFamily="2" charset="-122"/>
              </a:rPr>
              <a:t>(</a:t>
            </a:r>
            <a:r>
              <a:rPr lang="zh-CN" altLang="en-US" sz="2400" dirty="0" smtClean="0">
                <a:latin typeface="华文细黑" pitchFamily="2" charset="-122"/>
                <a:ea typeface="华文细黑" pitchFamily="2" charset="-122"/>
              </a:rPr>
              <a:t>不管是否已分配</a:t>
            </a:r>
            <a:r>
              <a:rPr lang="en-US" altLang="zh-CN" sz="2400" dirty="0" smtClean="0">
                <a:latin typeface="华文细黑" pitchFamily="2" charset="-122"/>
                <a:ea typeface="华文细黑" pitchFamily="2" charset="-122"/>
              </a:rPr>
              <a:t>)</a:t>
            </a:r>
            <a:r>
              <a:rPr lang="zh-CN" altLang="en-US" sz="2400" dirty="0" smtClean="0">
                <a:latin typeface="华文细黑" pitchFamily="2" charset="-122"/>
                <a:ea typeface="华文细黑" pitchFamily="2" charset="-122"/>
              </a:rPr>
              <a:t>重新进行分配处理。</a:t>
            </a:r>
            <a:br>
              <a:rPr lang="zh-CN" altLang="en-US" sz="2400" dirty="0" smtClean="0">
                <a:latin typeface="华文细黑" pitchFamily="2" charset="-122"/>
                <a:ea typeface="华文细黑" pitchFamily="2" charset="-122"/>
              </a:rPr>
            </a:br>
            <a:endParaRPr lang="zh-CN" altLang="en-US" sz="2400" dirty="0">
              <a:latin typeface="华文细黑" pitchFamily="2" charset="-122"/>
              <a:ea typeface="华文细黑" pitchFamily="2" charset="-122"/>
            </a:endParaRPr>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664797"/>
          </a:xfrm>
        </p:spPr>
        <p:txBody>
          <a:bodyPr/>
          <a:lstStyle/>
          <a:p>
            <a:r>
              <a:rPr lang="zh-CN" altLang="en-US" dirty="0" smtClean="0">
                <a:latin typeface="华文细黑" pitchFamily="2" charset="-122"/>
                <a:ea typeface="华文细黑" pitchFamily="2" charset="-122"/>
              </a:rPr>
              <a:t>副产品成本计算</a:t>
            </a:r>
            <a:br>
              <a:rPr lang="zh-CN" altLang="en-US" dirty="0" smtClean="0">
                <a:latin typeface="华文细黑" pitchFamily="2" charset="-122"/>
                <a:ea typeface="华文细黑" pitchFamily="2" charset="-122"/>
              </a:rPr>
            </a:br>
            <a:endParaRPr lang="zh-CN" altLang="en-US" dirty="0"/>
          </a:p>
        </p:txBody>
      </p:sp>
      <p:sp>
        <p:nvSpPr>
          <p:cNvPr id="3" name="文本占位符 2"/>
          <p:cNvSpPr>
            <a:spLocks noGrp="1"/>
          </p:cNvSpPr>
          <p:nvPr>
            <p:ph type="body" sz="quarter" idx="10"/>
          </p:nvPr>
        </p:nvSpPr>
        <p:spPr>
          <a:xfrm>
            <a:off x="381000" y="673100"/>
            <a:ext cx="8382000" cy="3822700"/>
          </a:xfrm>
        </p:spPr>
        <p:txBody>
          <a:bodyPr/>
          <a:lstStyle/>
          <a:p>
            <a:r>
              <a:rPr lang="zh-CN" altLang="en-US" sz="2400" dirty="0" smtClean="0">
                <a:latin typeface="华文细黑" pitchFamily="2" charset="-122"/>
                <a:ea typeface="华文细黑" pitchFamily="2" charset="-122"/>
              </a:rPr>
              <a:t>副产品成本计算</a:t>
            </a:r>
          </a:p>
          <a:p>
            <a:r>
              <a:rPr lang="zh-CN" altLang="en-US" sz="2400" dirty="0" smtClean="0">
                <a:latin typeface="华文细黑" pitchFamily="2" charset="-122"/>
                <a:ea typeface="华文细黑" pitchFamily="2" charset="-122"/>
              </a:rPr>
              <a:t> 对于需循环用于主产品的生产加工的副产品，建议成本方式选择固定成本法；</a:t>
            </a:r>
            <a:endParaRPr lang="en-US" altLang="zh-CN" sz="2400" dirty="0" smtClean="0">
              <a:latin typeface="华文细黑" pitchFamily="2" charset="-122"/>
              <a:ea typeface="华文细黑" pitchFamily="2" charset="-122"/>
            </a:endParaRPr>
          </a:p>
          <a:p>
            <a:r>
              <a:rPr lang="zh-CN" altLang="en-US" sz="2400" dirty="0" smtClean="0">
                <a:latin typeface="华文细黑" pitchFamily="2" charset="-122"/>
                <a:ea typeface="华文细黑" pitchFamily="2" charset="-122"/>
              </a:rPr>
              <a:t>由于副产品采用固定成本，故不存在循环嵌套计算成本的问题；</a:t>
            </a:r>
            <a:endParaRPr lang="en-US" altLang="zh-CN" sz="2400" dirty="0" smtClean="0">
              <a:latin typeface="华文细黑" pitchFamily="2" charset="-122"/>
              <a:ea typeface="华文细黑" pitchFamily="2" charset="-122"/>
            </a:endParaRPr>
          </a:p>
          <a:p>
            <a:r>
              <a:rPr lang="zh-CN" altLang="en-US" sz="2400" dirty="0" smtClean="0">
                <a:latin typeface="华文细黑" pitchFamily="2" charset="-122"/>
                <a:ea typeface="华文细黑" pitchFamily="2" charset="-122"/>
              </a:rPr>
              <a:t>若成本方式选择固定比例法，这样成本就会出现计算不正确的情况（因为成本计算的过程是：先计算材料成本，才能准确计算缴库产品的成本；当缴库产品的成本计算出来后，才能计算副产品的成本。当货品既是某个成品的材料又是该成品的副产品，那么成本将无法准确计算）。</a:t>
            </a:r>
            <a:endParaRPr lang="en-US" altLang="zh-CN" sz="2400" dirty="0" smtClean="0">
              <a:latin typeface="华文细黑" pitchFamily="2" charset="-122"/>
              <a:ea typeface="华文细黑" pitchFamily="2" charset="-122"/>
            </a:endParaRPr>
          </a:p>
          <a:p>
            <a:endParaRPr lang="zh-CN" altLang="en-US" dirty="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664797"/>
          </a:xfrm>
        </p:spPr>
        <p:txBody>
          <a:bodyPr/>
          <a:lstStyle/>
          <a:p>
            <a:r>
              <a:rPr lang="zh-CN" altLang="en-US" dirty="0" smtClean="0">
                <a:latin typeface="华文细黑" pitchFamily="2" charset="-122"/>
                <a:ea typeface="华文细黑" pitchFamily="2" charset="-122"/>
              </a:rPr>
              <a:t>副产品成本计算</a:t>
            </a:r>
            <a:r>
              <a:rPr lang="en-US" altLang="zh-CN" dirty="0" smtClean="0">
                <a:latin typeface="华文细黑" pitchFamily="2" charset="-122"/>
                <a:ea typeface="华文细黑" pitchFamily="2" charset="-122"/>
              </a:rPr>
              <a:t>-</a:t>
            </a:r>
            <a:r>
              <a:rPr lang="zh-CN" altLang="en-US" dirty="0" smtClean="0">
                <a:latin typeface="华文细黑" pitchFamily="2" charset="-122"/>
                <a:ea typeface="华文细黑" pitchFamily="2" charset="-122"/>
              </a:rPr>
              <a:t>固定成本法</a:t>
            </a:r>
            <a:br>
              <a:rPr lang="zh-CN" altLang="en-US" dirty="0" smtClean="0">
                <a:latin typeface="华文细黑" pitchFamily="2" charset="-122"/>
                <a:ea typeface="华文细黑" pitchFamily="2" charset="-122"/>
              </a:rPr>
            </a:br>
            <a:endParaRPr lang="zh-CN" altLang="en-US" dirty="0"/>
          </a:p>
        </p:txBody>
      </p:sp>
      <p:sp>
        <p:nvSpPr>
          <p:cNvPr id="3" name="文本占位符 2"/>
          <p:cNvSpPr>
            <a:spLocks noGrp="1"/>
          </p:cNvSpPr>
          <p:nvPr>
            <p:ph type="body" sz="quarter" idx="10"/>
          </p:nvPr>
        </p:nvSpPr>
        <p:spPr>
          <a:xfrm>
            <a:off x="279400" y="990600"/>
            <a:ext cx="8382000" cy="2873114"/>
          </a:xfrm>
        </p:spPr>
        <p:txBody>
          <a:bodyPr/>
          <a:lstStyle/>
          <a:p>
            <a:r>
              <a:rPr lang="zh-CN" altLang="en-US" sz="2400" dirty="0" smtClean="0">
                <a:latin typeface="华文细黑" pitchFamily="2" charset="-122"/>
                <a:ea typeface="华文细黑" pitchFamily="2" charset="-122"/>
              </a:rPr>
              <a:t>营业人资料设定副产品成本方式选择</a:t>
            </a:r>
            <a:r>
              <a:rPr lang="en-US" altLang="zh-CN" sz="2400" dirty="0" smtClean="0">
                <a:latin typeface="华文细黑" pitchFamily="2" charset="-122"/>
                <a:ea typeface="华文细黑" pitchFamily="2" charset="-122"/>
              </a:rPr>
              <a:t>1、</a:t>
            </a:r>
            <a:r>
              <a:rPr lang="zh-CN" altLang="en-US" sz="2400" dirty="0" smtClean="0">
                <a:latin typeface="华文细黑" pitchFamily="2" charset="-122"/>
                <a:ea typeface="华文细黑" pitchFamily="2" charset="-122"/>
              </a:rPr>
              <a:t>固定成本法。</a:t>
            </a:r>
            <a:endParaRPr lang="en-US" altLang="zh-CN" sz="2400" dirty="0" smtClean="0">
              <a:latin typeface="华文细黑" pitchFamily="2" charset="-122"/>
              <a:ea typeface="华文细黑" pitchFamily="2" charset="-122"/>
            </a:endParaRPr>
          </a:p>
        </p:txBody>
      </p:sp>
      <p:pic>
        <p:nvPicPr>
          <p:cNvPr id="1026" name="Picture 2"/>
          <p:cNvPicPr>
            <a:picLocks noChangeAspect="1" noChangeArrowheads="1"/>
          </p:cNvPicPr>
          <p:nvPr/>
        </p:nvPicPr>
        <p:blipFill>
          <a:blip r:embed="rId2"/>
          <a:srcRect/>
          <a:stretch>
            <a:fillRect/>
          </a:stretch>
        </p:blipFill>
        <p:spPr bwMode="auto">
          <a:xfrm>
            <a:off x="446088" y="1768475"/>
            <a:ext cx="7058025" cy="337185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332399"/>
          </a:xfrm>
        </p:spPr>
        <p:txBody>
          <a:bodyPr/>
          <a:lstStyle/>
          <a:p>
            <a:r>
              <a:rPr lang="zh-CN" altLang="en-US" dirty="0" smtClean="0">
                <a:latin typeface="华文细黑" pitchFamily="2" charset="-122"/>
                <a:ea typeface="华文细黑" pitchFamily="2" charset="-122"/>
              </a:rPr>
              <a:t>副产品成本计算</a:t>
            </a:r>
            <a:r>
              <a:rPr lang="en-US" altLang="zh-CN" dirty="0" smtClean="0">
                <a:latin typeface="华文细黑" pitchFamily="2" charset="-122"/>
                <a:ea typeface="华文细黑" pitchFamily="2" charset="-122"/>
              </a:rPr>
              <a:t>-</a:t>
            </a:r>
            <a:r>
              <a:rPr lang="zh-CN" altLang="en-US" dirty="0" smtClean="0">
                <a:latin typeface="华文细黑" pitchFamily="2" charset="-122"/>
                <a:ea typeface="华文细黑" pitchFamily="2" charset="-122"/>
              </a:rPr>
              <a:t>固定成本法</a:t>
            </a:r>
            <a:endParaRPr lang="zh-CN" altLang="en-US" dirty="0"/>
          </a:p>
        </p:txBody>
      </p:sp>
      <p:sp>
        <p:nvSpPr>
          <p:cNvPr id="3" name="文本占位符 2"/>
          <p:cNvSpPr>
            <a:spLocks noGrp="1"/>
          </p:cNvSpPr>
          <p:nvPr>
            <p:ph type="body" sz="quarter" idx="10"/>
          </p:nvPr>
        </p:nvSpPr>
        <p:spPr>
          <a:xfrm>
            <a:off x="381000" y="482600"/>
            <a:ext cx="8382000" cy="5969000"/>
          </a:xfrm>
        </p:spPr>
        <p:txBody>
          <a:bodyPr/>
          <a:lstStyle/>
          <a:p>
            <a:r>
              <a:rPr lang="zh-CN" altLang="en-US" sz="1800" dirty="0" smtClean="0">
                <a:latin typeface="华文细黑" pitchFamily="2" charset="-122"/>
                <a:ea typeface="华文细黑" pitchFamily="2" charset="-122"/>
              </a:rPr>
              <a:t>当选择固定成本法时</a:t>
            </a:r>
            <a:r>
              <a:rPr lang="en-US" altLang="zh-CN" sz="1800" dirty="0" smtClean="0">
                <a:latin typeface="华文细黑" pitchFamily="2" charset="-122"/>
                <a:ea typeface="华文细黑" pitchFamily="2" charset="-122"/>
              </a:rPr>
              <a:t>,</a:t>
            </a:r>
            <a:r>
              <a:rPr lang="zh-CN" altLang="en-US" sz="1800" dirty="0" smtClean="0">
                <a:latin typeface="华文细黑" pitchFamily="2" charset="-122"/>
                <a:ea typeface="华文细黑" pitchFamily="2" charset="-122"/>
              </a:rPr>
              <a:t>缴库单副产品，在“制令副产品库”中不存在或</a:t>
            </a:r>
            <a:r>
              <a:rPr lang="en-US" altLang="zh-CN" sz="1800" dirty="0" smtClean="0">
                <a:latin typeface="华文细黑" pitchFamily="2" charset="-122"/>
                <a:ea typeface="华文细黑" pitchFamily="2" charset="-122"/>
              </a:rPr>
              <a:t>(</a:t>
            </a:r>
            <a:r>
              <a:rPr lang="zh-CN" altLang="en-US" sz="1800" dirty="0" smtClean="0">
                <a:latin typeface="华文细黑" pitchFamily="2" charset="-122"/>
                <a:ea typeface="华文细黑" pitchFamily="2" charset="-122"/>
              </a:rPr>
              <a:t>记录存在但数量</a:t>
            </a:r>
            <a:r>
              <a:rPr lang="en-US" altLang="zh-CN" sz="1800" dirty="0" smtClean="0">
                <a:latin typeface="华文细黑" pitchFamily="2" charset="-122"/>
                <a:ea typeface="华文细黑" pitchFamily="2" charset="-122"/>
              </a:rPr>
              <a:t>=0)</a:t>
            </a:r>
            <a:r>
              <a:rPr lang="zh-CN" altLang="en-US" sz="1800" dirty="0" smtClean="0">
                <a:latin typeface="华文细黑" pitchFamily="2" charset="-122"/>
                <a:ea typeface="华文细黑" pitchFamily="2" charset="-122"/>
              </a:rPr>
              <a:t>，则栏位可编辑；输入单位成本后，自动计算总成本</a:t>
            </a:r>
            <a:r>
              <a:rPr lang="en-US" altLang="zh-CN" sz="1800" dirty="0" smtClean="0">
                <a:latin typeface="华文细黑" pitchFamily="2" charset="-122"/>
                <a:ea typeface="华文细黑" pitchFamily="2" charset="-122"/>
              </a:rPr>
              <a:t>=</a:t>
            </a:r>
            <a:r>
              <a:rPr lang="zh-CN" altLang="en-US" sz="1800" dirty="0" smtClean="0">
                <a:latin typeface="华文细黑" pitchFamily="2" charset="-122"/>
                <a:ea typeface="华文细黑" pitchFamily="2" charset="-122"/>
              </a:rPr>
              <a:t>数量*单位成本；输入总成本后，自动反推单位成本</a:t>
            </a:r>
            <a:r>
              <a:rPr lang="en-US" altLang="zh-CN" sz="1800" dirty="0" smtClean="0">
                <a:latin typeface="华文细黑" pitchFamily="2" charset="-122"/>
                <a:ea typeface="华文细黑" pitchFamily="2" charset="-122"/>
              </a:rPr>
              <a:t>=</a:t>
            </a:r>
            <a:r>
              <a:rPr lang="zh-CN" altLang="en-US" sz="1800" dirty="0" smtClean="0">
                <a:latin typeface="华文细黑" pitchFamily="2" charset="-122"/>
                <a:ea typeface="华文细黑" pitchFamily="2" charset="-122"/>
              </a:rPr>
              <a:t>总成本</a:t>
            </a:r>
            <a:r>
              <a:rPr lang="en-US" altLang="zh-CN" sz="1800" dirty="0" smtClean="0">
                <a:latin typeface="华文细黑" pitchFamily="2" charset="-122"/>
                <a:ea typeface="华文细黑" pitchFamily="2" charset="-122"/>
              </a:rPr>
              <a:t>/</a:t>
            </a:r>
            <a:r>
              <a:rPr lang="zh-CN" altLang="en-US" sz="1800" dirty="0" smtClean="0">
                <a:latin typeface="华文细黑" pitchFamily="2" charset="-122"/>
                <a:ea typeface="华文细黑" pitchFamily="2" charset="-122"/>
              </a:rPr>
              <a:t>数量；反之：则栏位只读，据完工副产品数量计算总成本</a:t>
            </a:r>
            <a:r>
              <a:rPr lang="en-US" altLang="zh-CN" sz="1800" dirty="0" smtClean="0">
                <a:latin typeface="华文细黑" pitchFamily="2" charset="-122"/>
                <a:ea typeface="华文细黑" pitchFamily="2" charset="-122"/>
              </a:rPr>
              <a:t>=</a:t>
            </a:r>
            <a:r>
              <a:rPr lang="zh-CN" altLang="en-US" sz="1800" dirty="0" smtClean="0">
                <a:latin typeface="华文细黑" pitchFamily="2" charset="-122"/>
                <a:ea typeface="华文细黑" pitchFamily="2" charset="-122"/>
              </a:rPr>
              <a:t>数量*单位成本。</a:t>
            </a:r>
            <a:endParaRPr lang="en-US" altLang="zh-CN" sz="1800" dirty="0" smtClean="0">
              <a:latin typeface="华文细黑" pitchFamily="2" charset="-122"/>
              <a:ea typeface="华文细黑" pitchFamily="2" charset="-122"/>
            </a:endParaRPr>
          </a:p>
          <a:p>
            <a:r>
              <a:rPr lang="zh-CN" altLang="en-US" sz="1800" dirty="0" smtClean="0">
                <a:latin typeface="华文细黑" pitchFamily="2" charset="-122"/>
                <a:ea typeface="华文细黑" pitchFamily="2" charset="-122"/>
              </a:rPr>
              <a:t>当是由月末副产品分配作业分配产生的副产品，则需要在副产品补录单中将成本输入。分配后会据副产品数量计算缴库单副产品页面的成本。</a:t>
            </a:r>
            <a:endParaRPr lang="en-US" altLang="zh-CN" sz="1800" dirty="0" smtClean="0">
              <a:latin typeface="华文细黑" pitchFamily="2" charset="-122"/>
              <a:ea typeface="华文细黑" pitchFamily="2" charset="-122"/>
            </a:endParaRPr>
          </a:p>
          <a:p>
            <a:endParaRPr lang="en-US" altLang="zh-CN" sz="2000" dirty="0" smtClean="0">
              <a:latin typeface="华文细黑" pitchFamily="2" charset="-122"/>
              <a:ea typeface="华文细黑" pitchFamily="2" charset="-122"/>
            </a:endParaRPr>
          </a:p>
          <a:p>
            <a:endParaRPr lang="zh-CN" altLang="en-US" sz="2400" dirty="0">
              <a:latin typeface="华文细黑" pitchFamily="2" charset="-122"/>
              <a:ea typeface="华文细黑" pitchFamily="2" charset="-122"/>
            </a:endParaRPr>
          </a:p>
        </p:txBody>
      </p:sp>
      <p:pic>
        <p:nvPicPr>
          <p:cNvPr id="1026" name="Picture 2"/>
          <p:cNvPicPr>
            <a:picLocks noChangeAspect="1" noChangeArrowheads="1"/>
          </p:cNvPicPr>
          <p:nvPr/>
        </p:nvPicPr>
        <p:blipFill>
          <a:blip r:embed="rId2"/>
          <a:srcRect/>
          <a:stretch>
            <a:fillRect/>
          </a:stretch>
        </p:blipFill>
        <p:spPr bwMode="auto">
          <a:xfrm>
            <a:off x="190500" y="2051050"/>
            <a:ext cx="6629400" cy="3467100"/>
          </a:xfrm>
          <a:prstGeom prst="rect">
            <a:avLst/>
          </a:prstGeom>
          <a:noFill/>
          <a:ln w="9525">
            <a:noFill/>
            <a:miter lim="800000"/>
            <a:headEnd/>
            <a:tailEnd/>
          </a:ln>
        </p:spPr>
      </p:pic>
      <p:pic>
        <p:nvPicPr>
          <p:cNvPr id="1027" name="Picture 3"/>
          <p:cNvPicPr>
            <a:picLocks noChangeAspect="1" noChangeArrowheads="1"/>
          </p:cNvPicPr>
          <p:nvPr/>
        </p:nvPicPr>
        <p:blipFill>
          <a:blip r:embed="rId3"/>
          <a:srcRect/>
          <a:stretch>
            <a:fillRect/>
          </a:stretch>
        </p:blipFill>
        <p:spPr bwMode="auto">
          <a:xfrm>
            <a:off x="1362075" y="5529263"/>
            <a:ext cx="7781925" cy="1590675"/>
          </a:xfrm>
          <a:prstGeom prst="rect">
            <a:avLst/>
          </a:prstGeom>
          <a:noFill/>
          <a:ln w="9525">
            <a:noFill/>
            <a:miter lim="800000"/>
            <a:headEnd/>
            <a:tailEnd/>
          </a:ln>
        </p:spPr>
      </p:pic>
      <p:sp>
        <p:nvSpPr>
          <p:cNvPr id="6" name="圆角矩形标注 5"/>
          <p:cNvSpPr/>
          <p:nvPr/>
        </p:nvSpPr>
        <p:spPr bwMode="auto">
          <a:xfrm>
            <a:off x="5245100" y="2781300"/>
            <a:ext cx="3721100" cy="1781048"/>
          </a:xfrm>
          <a:prstGeom prst="wedgeRoundRectCallout">
            <a:avLst>
              <a:gd name="adj1" fmla="val 2997"/>
              <a:gd name="adj2" fmla="val 149494"/>
              <a:gd name="adj3" fmla="val 16667"/>
            </a:avLst>
          </a:prstGeom>
          <a:gradFill>
            <a:gsLst>
              <a:gs pos="0">
                <a:srgbClr val="5E9EFF"/>
              </a:gs>
              <a:gs pos="39999">
                <a:srgbClr val="85C2FF"/>
              </a:gs>
              <a:gs pos="70000">
                <a:srgbClr val="C4D6EB"/>
              </a:gs>
              <a:gs pos="100000">
                <a:srgbClr val="FFEBFA"/>
              </a:gs>
            </a:gsLst>
            <a:lin ang="16200000" scaled="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zh-CN" altLang="en-US" sz="2000" dirty="0" smtClean="0">
                <a:solidFill>
                  <a:schemeClr val="bg1"/>
                </a:solidFill>
                <a:effectLst>
                  <a:outerShdw blurRad="38100" dist="38100" dir="2700000" algn="tl">
                    <a:srgbClr val="000000">
                      <a:alpha val="43137"/>
                    </a:srgbClr>
                  </a:outerShdw>
                </a:effectLst>
                <a:latin typeface="Calibri" pitchFamily="34" charset="0"/>
              </a:rPr>
              <a:t>制令单副产品存在此副产品，所以缴库单在带出副产品后，会将单位成本带出，据缴回副产品数量</a:t>
            </a:r>
            <a:r>
              <a:rPr lang="en-US" altLang="zh-CN" sz="2000" dirty="0" smtClean="0">
                <a:solidFill>
                  <a:schemeClr val="bg1"/>
                </a:solidFill>
                <a:effectLst>
                  <a:outerShdw blurRad="38100" dist="38100" dir="2700000" algn="tl">
                    <a:srgbClr val="000000">
                      <a:alpha val="43137"/>
                    </a:srgbClr>
                  </a:outerShdw>
                </a:effectLst>
                <a:latin typeface="Calibri" pitchFamily="34" charset="0"/>
              </a:rPr>
              <a:t>*</a:t>
            </a:r>
            <a:r>
              <a:rPr lang="zh-CN" altLang="en-US" sz="2000" dirty="0" smtClean="0">
                <a:solidFill>
                  <a:schemeClr val="bg1"/>
                </a:solidFill>
                <a:effectLst>
                  <a:outerShdw blurRad="38100" dist="38100" dir="2700000" algn="tl">
                    <a:srgbClr val="000000">
                      <a:alpha val="43137"/>
                    </a:srgbClr>
                  </a:outerShdw>
                </a:effectLst>
                <a:latin typeface="Calibri" pitchFamily="34" charset="0"/>
              </a:rPr>
              <a:t>单位成本，得到副产品的成本</a:t>
            </a:r>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332399"/>
          </a:xfrm>
        </p:spPr>
        <p:txBody>
          <a:bodyPr/>
          <a:lstStyle/>
          <a:p>
            <a:r>
              <a:rPr lang="zh-CN" altLang="en-US" dirty="0" smtClean="0">
                <a:latin typeface="华文细黑" pitchFamily="2" charset="-122"/>
                <a:ea typeface="华文细黑" pitchFamily="2" charset="-122"/>
              </a:rPr>
              <a:t>副产品成本计算</a:t>
            </a:r>
            <a:r>
              <a:rPr lang="en-US" altLang="zh-CN" dirty="0" smtClean="0">
                <a:latin typeface="华文细黑" pitchFamily="2" charset="-122"/>
                <a:ea typeface="华文细黑" pitchFamily="2" charset="-122"/>
              </a:rPr>
              <a:t>-</a:t>
            </a:r>
            <a:r>
              <a:rPr lang="zh-CN" altLang="en-US" dirty="0" smtClean="0">
                <a:latin typeface="华文细黑" pitchFamily="2" charset="-122"/>
                <a:ea typeface="华文细黑" pitchFamily="2" charset="-122"/>
              </a:rPr>
              <a:t>固定成本法</a:t>
            </a:r>
            <a:endParaRPr lang="zh-CN" altLang="en-US" dirty="0"/>
          </a:p>
        </p:txBody>
      </p:sp>
      <p:sp>
        <p:nvSpPr>
          <p:cNvPr id="3" name="文本占位符 2"/>
          <p:cNvSpPr>
            <a:spLocks noGrp="1"/>
          </p:cNvSpPr>
          <p:nvPr>
            <p:ph type="body" sz="quarter" idx="10"/>
          </p:nvPr>
        </p:nvSpPr>
        <p:spPr>
          <a:xfrm>
            <a:off x="381000" y="647700"/>
            <a:ext cx="8382000" cy="5588000"/>
          </a:xfrm>
        </p:spPr>
        <p:txBody>
          <a:bodyPr/>
          <a:lstStyle/>
          <a:p>
            <a:r>
              <a:rPr lang="zh-CN" altLang="en-US" sz="2400" dirty="0" smtClean="0">
                <a:latin typeface="华文细黑" pitchFamily="2" charset="-122"/>
                <a:ea typeface="华文细黑" pitchFamily="2" charset="-122"/>
              </a:rPr>
              <a:t>固定成本法时，缴库副产品页面不存在费用部份，所以人工及制费分摊时，缴库单副产品页面不会参与费用分摊。</a:t>
            </a:r>
            <a:endParaRPr lang="en-US" altLang="zh-CN" sz="2400" dirty="0" smtClean="0">
              <a:latin typeface="华文细黑" pitchFamily="2" charset="-122"/>
              <a:ea typeface="华文细黑" pitchFamily="2" charset="-122"/>
            </a:endParaRPr>
          </a:p>
          <a:p>
            <a:endParaRPr lang="zh-CN" altLang="en-US" dirty="0"/>
          </a:p>
        </p:txBody>
      </p:sp>
      <p:pic>
        <p:nvPicPr>
          <p:cNvPr id="2051" name="Picture 3"/>
          <p:cNvPicPr>
            <a:picLocks noChangeAspect="1" noChangeArrowheads="1"/>
          </p:cNvPicPr>
          <p:nvPr/>
        </p:nvPicPr>
        <p:blipFill>
          <a:blip r:embed="rId2"/>
          <a:srcRect/>
          <a:stretch>
            <a:fillRect/>
          </a:stretch>
        </p:blipFill>
        <p:spPr bwMode="auto">
          <a:xfrm>
            <a:off x="815975" y="2687638"/>
            <a:ext cx="7258050" cy="2524125"/>
          </a:xfrm>
          <a:prstGeom prst="rect">
            <a:avLst/>
          </a:prstGeom>
          <a:noFill/>
          <a:ln w="9525">
            <a:noFill/>
            <a:miter lim="800000"/>
            <a:headEnd/>
            <a:tailEnd/>
          </a:ln>
        </p:spPr>
      </p:pic>
      <p:pic>
        <p:nvPicPr>
          <p:cNvPr id="2052" name="Picture 4"/>
          <p:cNvPicPr>
            <a:picLocks noChangeAspect="1" noChangeArrowheads="1"/>
          </p:cNvPicPr>
          <p:nvPr/>
        </p:nvPicPr>
        <p:blipFill>
          <a:blip r:embed="rId3"/>
          <a:srcRect/>
          <a:stretch>
            <a:fillRect/>
          </a:stretch>
        </p:blipFill>
        <p:spPr bwMode="auto">
          <a:xfrm>
            <a:off x="200025" y="1328738"/>
            <a:ext cx="6686550" cy="1685925"/>
          </a:xfrm>
          <a:prstGeom prst="rect">
            <a:avLst/>
          </a:prstGeom>
          <a:noFill/>
          <a:ln w="9525">
            <a:noFill/>
            <a:miter lim="800000"/>
            <a:headEnd/>
            <a:tailEnd/>
          </a:ln>
        </p:spPr>
      </p:pic>
      <p:pic>
        <p:nvPicPr>
          <p:cNvPr id="2054" name="Picture 6"/>
          <p:cNvPicPr>
            <a:picLocks noChangeAspect="1" noChangeArrowheads="1"/>
          </p:cNvPicPr>
          <p:nvPr/>
        </p:nvPicPr>
        <p:blipFill>
          <a:blip r:embed="rId4"/>
          <a:srcRect/>
          <a:stretch>
            <a:fillRect/>
          </a:stretch>
        </p:blipFill>
        <p:spPr bwMode="auto">
          <a:xfrm>
            <a:off x="1379538" y="5002213"/>
            <a:ext cx="7553325" cy="200977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332399"/>
          </a:xfrm>
        </p:spPr>
        <p:txBody>
          <a:bodyPr/>
          <a:lstStyle/>
          <a:p>
            <a:r>
              <a:rPr lang="zh-CN" altLang="en-US" dirty="0" smtClean="0">
                <a:latin typeface="华文细黑" pitchFamily="2" charset="-122"/>
                <a:ea typeface="华文细黑" pitchFamily="2" charset="-122"/>
              </a:rPr>
              <a:t>副产品成本计算</a:t>
            </a:r>
            <a:r>
              <a:rPr lang="en-US" altLang="zh-CN" dirty="0" smtClean="0">
                <a:latin typeface="华文细黑" pitchFamily="2" charset="-122"/>
                <a:ea typeface="华文细黑" pitchFamily="2" charset="-122"/>
              </a:rPr>
              <a:t>-</a:t>
            </a:r>
            <a:r>
              <a:rPr lang="zh-CN" altLang="en-US" dirty="0" smtClean="0">
                <a:latin typeface="华文细黑" pitchFamily="2" charset="-122"/>
                <a:ea typeface="华文细黑" pitchFamily="2" charset="-122"/>
              </a:rPr>
              <a:t>固定成本法</a:t>
            </a:r>
            <a:endParaRPr lang="zh-CN" altLang="en-US" dirty="0"/>
          </a:p>
        </p:txBody>
      </p:sp>
      <p:sp>
        <p:nvSpPr>
          <p:cNvPr id="3" name="文本占位符 2"/>
          <p:cNvSpPr>
            <a:spLocks noGrp="1"/>
          </p:cNvSpPr>
          <p:nvPr>
            <p:ph type="body" sz="quarter" idx="10"/>
          </p:nvPr>
        </p:nvSpPr>
        <p:spPr>
          <a:xfrm>
            <a:off x="381000" y="508000"/>
            <a:ext cx="8382000" cy="6045200"/>
          </a:xfrm>
        </p:spPr>
        <p:txBody>
          <a:bodyPr/>
          <a:lstStyle/>
          <a:p>
            <a:r>
              <a:rPr lang="zh-CN" altLang="en-US" sz="1800" dirty="0" smtClean="0">
                <a:latin typeface="华文细黑" pitchFamily="2" charset="-122"/>
                <a:ea typeface="华文细黑" pitchFamily="2" charset="-122"/>
              </a:rPr>
              <a:t>固定成本法，成本计算时，首先计算成品缴库单的直接原料成本，若缴库单存在副产品记录，则成品缴库单的直接原料成本</a:t>
            </a:r>
            <a:r>
              <a:rPr lang="en-US" altLang="zh-CN" sz="1800" dirty="0" smtClean="0">
                <a:latin typeface="华文细黑" pitchFamily="2" charset="-122"/>
                <a:ea typeface="华文细黑" pitchFamily="2" charset="-122"/>
              </a:rPr>
              <a:t>=</a:t>
            </a:r>
            <a:r>
              <a:rPr lang="zh-CN" altLang="en-US" sz="1800" dirty="0" smtClean="0">
                <a:latin typeface="华文细黑" pitchFamily="2" charset="-122"/>
                <a:ea typeface="华文细黑" pitchFamily="2" charset="-122"/>
              </a:rPr>
              <a:t>原成品缴库单的直接原料成本减去“副产品缴库单”记录的直接原料成本。</a:t>
            </a:r>
            <a:endParaRPr lang="en-US" altLang="zh-CN" sz="1800" dirty="0" smtClean="0">
              <a:latin typeface="华文细黑" pitchFamily="2" charset="-122"/>
              <a:ea typeface="华文细黑" pitchFamily="2" charset="-122"/>
            </a:endParaRPr>
          </a:p>
          <a:p>
            <a:r>
              <a:rPr lang="zh-CN" altLang="en-US" sz="1800" dirty="0" smtClean="0">
                <a:latin typeface="华文细黑" pitchFamily="2" charset="-122"/>
                <a:ea typeface="华文细黑" pitchFamily="2" charset="-122"/>
              </a:rPr>
              <a:t>先计算缴库单的直接原料成本。</a:t>
            </a:r>
            <a:r>
              <a:rPr lang="en-US" altLang="zh-CN" sz="1800" dirty="0" smtClean="0">
                <a:latin typeface="华文细黑" pitchFamily="2" charset="-122"/>
                <a:ea typeface="华文细黑" pitchFamily="2" charset="-122"/>
              </a:rPr>
              <a:t> </a:t>
            </a:r>
            <a:r>
              <a:rPr lang="zh-CN" altLang="en-US" sz="1800" dirty="0" smtClean="0">
                <a:latin typeface="华文细黑" pitchFamily="2" charset="-122"/>
                <a:ea typeface="华文细黑" pitchFamily="2" charset="-122"/>
              </a:rPr>
              <a:t>制令单</a:t>
            </a:r>
            <a:r>
              <a:rPr lang="en-US" altLang="zh-CN" sz="1800" dirty="0" smtClean="0">
                <a:latin typeface="华文细黑" pitchFamily="2" charset="-122"/>
                <a:ea typeface="华文细黑" pitchFamily="2" charset="-122"/>
              </a:rPr>
              <a:t>MO00120809001，</a:t>
            </a:r>
            <a:r>
              <a:rPr lang="zh-CN" altLang="en-US" sz="1800" dirty="0" smtClean="0">
                <a:latin typeface="华文细黑" pitchFamily="2" charset="-122"/>
                <a:ea typeface="华文细黑" pitchFamily="2" charset="-122"/>
              </a:rPr>
              <a:t>生产数量</a:t>
            </a:r>
            <a:r>
              <a:rPr lang="en-US" altLang="zh-CN" sz="1800" dirty="0" smtClean="0">
                <a:latin typeface="华文细黑" pitchFamily="2" charset="-122"/>
                <a:ea typeface="华文细黑" pitchFamily="2" charset="-122"/>
              </a:rPr>
              <a:t>10，</a:t>
            </a:r>
            <a:r>
              <a:rPr lang="zh-CN" altLang="en-US" sz="1800" dirty="0" smtClean="0">
                <a:latin typeface="华文细黑" pitchFamily="2" charset="-122"/>
                <a:ea typeface="华文细黑" pitchFamily="2" charset="-122"/>
              </a:rPr>
              <a:t>领用料件</a:t>
            </a:r>
            <a:r>
              <a:rPr lang="en-US" altLang="zh-CN" sz="1800" dirty="0" smtClean="0">
                <a:latin typeface="华文细黑" pitchFamily="2" charset="-122"/>
                <a:ea typeface="华文细黑" pitchFamily="2" charset="-122"/>
              </a:rPr>
              <a:t>4001</a:t>
            </a:r>
            <a:r>
              <a:rPr lang="zh-CN" altLang="en-US" sz="1800" dirty="0" smtClean="0">
                <a:latin typeface="华文细黑" pitchFamily="2" charset="-122"/>
                <a:ea typeface="华文细黑" pitchFamily="2" charset="-122"/>
              </a:rPr>
              <a:t>胶带的数量</a:t>
            </a:r>
            <a:r>
              <a:rPr lang="en-US" altLang="zh-CN" sz="1800" dirty="0" smtClean="0">
                <a:latin typeface="华文细黑" pitchFamily="2" charset="-122"/>
                <a:ea typeface="华文细黑" pitchFamily="2" charset="-122"/>
              </a:rPr>
              <a:t>10，</a:t>
            </a:r>
            <a:r>
              <a:rPr lang="zh-CN" altLang="en-US" sz="1800" dirty="0" smtClean="0">
                <a:latin typeface="华文细黑" pitchFamily="2" charset="-122"/>
                <a:ea typeface="华文细黑" pitchFamily="2" charset="-122"/>
              </a:rPr>
              <a:t>其成本是</a:t>
            </a:r>
            <a:r>
              <a:rPr lang="en-US" altLang="zh-CN" sz="1800" dirty="0" smtClean="0">
                <a:latin typeface="华文细黑" pitchFamily="2" charset="-122"/>
                <a:ea typeface="华文细黑" pitchFamily="2" charset="-122"/>
              </a:rPr>
              <a:t>10</a:t>
            </a:r>
            <a:r>
              <a:rPr lang="en-US" altLang="zh-CN" sz="1800" dirty="0" smtClean="0">
                <a:latin typeface="华文细黑" pitchFamily="2" charset="-122"/>
                <a:ea typeface="华文细黑" pitchFamily="2" charset="-122"/>
              </a:rPr>
              <a:t>，</a:t>
            </a:r>
            <a:r>
              <a:rPr lang="zh-CN" altLang="en-US" sz="1800" dirty="0" smtClean="0">
                <a:latin typeface="华文细黑" pitchFamily="2" charset="-122"/>
                <a:ea typeface="华文细黑" pitchFamily="2" charset="-122"/>
              </a:rPr>
              <a:t>其它料件没有成本</a:t>
            </a:r>
            <a:r>
              <a:rPr lang="en-US" altLang="zh-CN" sz="1800" dirty="0" smtClean="0">
                <a:latin typeface="华文细黑" pitchFamily="2" charset="-122"/>
                <a:ea typeface="华文细黑" pitchFamily="2" charset="-122"/>
              </a:rPr>
              <a:t>.</a:t>
            </a:r>
            <a:r>
              <a:rPr lang="zh-CN" altLang="en-US" sz="1800" dirty="0" smtClean="0">
                <a:latin typeface="华文细黑" pitchFamily="2" charset="-122"/>
                <a:ea typeface="华文细黑" pitchFamily="2" charset="-122"/>
              </a:rPr>
              <a:t>所以</a:t>
            </a:r>
            <a:r>
              <a:rPr lang="zh-CN" altLang="en-US" sz="1800" dirty="0" smtClean="0">
                <a:latin typeface="华文细黑" pitchFamily="2" charset="-122"/>
                <a:ea typeface="华文细黑" pitchFamily="2" charset="-122"/>
              </a:rPr>
              <a:t>生产一个成品的</a:t>
            </a:r>
            <a:r>
              <a:rPr lang="zh-CN" altLang="en-US" sz="1800" smtClean="0">
                <a:latin typeface="华文细黑" pitchFamily="2" charset="-122"/>
                <a:ea typeface="华文细黑" pitchFamily="2" charset="-122"/>
              </a:rPr>
              <a:t>成本</a:t>
            </a:r>
            <a:r>
              <a:rPr lang="zh-CN" altLang="en-US" sz="1800" smtClean="0">
                <a:latin typeface="华文细黑" pitchFamily="2" charset="-122"/>
                <a:ea typeface="华文细黑" pitchFamily="2" charset="-122"/>
              </a:rPr>
              <a:t>是求和</a:t>
            </a:r>
            <a:r>
              <a:rPr lang="en-US" altLang="zh-CN" sz="1800" smtClean="0">
                <a:latin typeface="华文细黑" pitchFamily="2" charset="-122"/>
                <a:ea typeface="华文细黑" pitchFamily="2" charset="-122"/>
              </a:rPr>
              <a:t>(</a:t>
            </a:r>
            <a:r>
              <a:rPr lang="zh-CN" altLang="en-US" sz="1800" dirty="0" smtClean="0">
                <a:latin typeface="华文细黑" pitchFamily="2" charset="-122"/>
                <a:ea typeface="华文细黑" pitchFamily="2" charset="-122"/>
              </a:rPr>
              <a:t>每个料</a:t>
            </a:r>
            <a:r>
              <a:rPr lang="zh-CN" altLang="en-US" sz="1800" dirty="0" smtClean="0">
                <a:latin typeface="华文细黑" pitchFamily="2" charset="-122"/>
                <a:ea typeface="华文细黑" pitchFamily="2" charset="-122"/>
              </a:rPr>
              <a:t>件成本</a:t>
            </a:r>
            <a:r>
              <a:rPr lang="en-US" altLang="zh-CN" sz="1800" dirty="0" smtClean="0">
                <a:latin typeface="华文细黑" pitchFamily="2" charset="-122"/>
                <a:ea typeface="华文细黑" pitchFamily="2" charset="-122"/>
              </a:rPr>
              <a:t>10/</a:t>
            </a:r>
            <a:r>
              <a:rPr lang="zh-CN" altLang="en-US" sz="1800" dirty="0" smtClean="0">
                <a:latin typeface="华文细黑" pitchFamily="2" charset="-122"/>
                <a:ea typeface="华文细黑" pitchFamily="2" charset="-122"/>
              </a:rPr>
              <a:t>领料数量</a:t>
            </a:r>
            <a:r>
              <a:rPr lang="en-US" altLang="zh-CN" sz="1800" dirty="0" smtClean="0">
                <a:latin typeface="华文细黑" pitchFamily="2" charset="-122"/>
                <a:ea typeface="华文细黑" pitchFamily="2" charset="-122"/>
              </a:rPr>
              <a:t>10)*</a:t>
            </a:r>
            <a:r>
              <a:rPr lang="zh-CN" altLang="en-US" sz="1800" dirty="0" smtClean="0">
                <a:latin typeface="华文细黑" pitchFamily="2" charset="-122"/>
                <a:ea typeface="华文细黑" pitchFamily="2" charset="-122"/>
              </a:rPr>
              <a:t>制令单的应领量</a:t>
            </a:r>
            <a:r>
              <a:rPr lang="en-US" altLang="zh-CN" sz="1800" dirty="0" smtClean="0">
                <a:latin typeface="华文细黑" pitchFamily="2" charset="-122"/>
                <a:ea typeface="华文细黑" pitchFamily="2" charset="-122"/>
              </a:rPr>
              <a:t>10/</a:t>
            </a:r>
            <a:r>
              <a:rPr lang="zh-CN" altLang="en-US" sz="1800" dirty="0" smtClean="0">
                <a:latin typeface="华文细黑" pitchFamily="2" charset="-122"/>
                <a:ea typeface="华文细黑" pitchFamily="2" charset="-122"/>
              </a:rPr>
              <a:t>制令单生产数量</a:t>
            </a:r>
            <a:r>
              <a:rPr lang="en-US" altLang="zh-CN" sz="1800" dirty="0" smtClean="0">
                <a:latin typeface="华文细黑" pitchFamily="2" charset="-122"/>
                <a:ea typeface="华文细黑" pitchFamily="2" charset="-122"/>
              </a:rPr>
              <a:t>10。</a:t>
            </a:r>
            <a:r>
              <a:rPr lang="zh-CN" altLang="en-US" sz="1800" dirty="0" smtClean="0">
                <a:latin typeface="华文细黑" pitchFamily="2" charset="-122"/>
                <a:ea typeface="华文细黑" pitchFamily="2" charset="-122"/>
              </a:rPr>
              <a:t>缴库单</a:t>
            </a:r>
            <a:r>
              <a:rPr lang="en-US" altLang="zh-CN" sz="1800" dirty="0" smtClean="0">
                <a:latin typeface="华文细黑" pitchFamily="2" charset="-122"/>
                <a:ea typeface="华文细黑" pitchFamily="2" charset="-122"/>
              </a:rPr>
              <a:t>MM00120813001，</a:t>
            </a:r>
            <a:r>
              <a:rPr lang="zh-CN" altLang="en-US" sz="1800" dirty="0" smtClean="0">
                <a:latin typeface="华文细黑" pitchFamily="2" charset="-122"/>
                <a:ea typeface="华文细黑" pitchFamily="2" charset="-122"/>
              </a:rPr>
              <a:t>缴库数量</a:t>
            </a:r>
            <a:r>
              <a:rPr lang="en-US" altLang="zh-CN" sz="1800" dirty="0" smtClean="0">
                <a:latin typeface="华文细黑" pitchFamily="2" charset="-122"/>
                <a:ea typeface="华文细黑" pitchFamily="2" charset="-122"/>
              </a:rPr>
              <a:t>6*</a:t>
            </a:r>
            <a:r>
              <a:rPr lang="zh-CN" altLang="en-US" sz="1800" dirty="0" smtClean="0">
                <a:latin typeface="华文细黑" pitchFamily="2" charset="-122"/>
                <a:ea typeface="华文细黑" pitchFamily="2" charset="-122"/>
              </a:rPr>
              <a:t>单位成本</a:t>
            </a:r>
            <a:r>
              <a:rPr lang="en-US" altLang="zh-CN" sz="1800" dirty="0" smtClean="0">
                <a:latin typeface="华文细黑" pitchFamily="2" charset="-122"/>
                <a:ea typeface="华文细黑" pitchFamily="2" charset="-122"/>
              </a:rPr>
              <a:t>1=6。</a:t>
            </a:r>
            <a:endParaRPr lang="zh-CN" altLang="en-US" sz="1800" dirty="0" smtClean="0">
              <a:latin typeface="华文细黑" pitchFamily="2" charset="-122"/>
              <a:ea typeface="华文细黑" pitchFamily="2" charset="-122"/>
            </a:endParaRPr>
          </a:p>
          <a:p>
            <a:endParaRPr lang="zh-CN" altLang="en-US" sz="1800" dirty="0" smtClean="0">
              <a:latin typeface="华文细黑" pitchFamily="2" charset="-122"/>
              <a:ea typeface="华文细黑" pitchFamily="2" charset="-122"/>
            </a:endParaRPr>
          </a:p>
          <a:p>
            <a:endParaRPr lang="zh-CN" altLang="en-US" sz="1800" dirty="0">
              <a:latin typeface="华文细黑" pitchFamily="2" charset="-122"/>
              <a:ea typeface="华文细黑" pitchFamily="2" charset="-122"/>
            </a:endParaRPr>
          </a:p>
        </p:txBody>
      </p:sp>
      <p:pic>
        <p:nvPicPr>
          <p:cNvPr id="3075" name="Picture 3"/>
          <p:cNvPicPr>
            <a:picLocks noChangeAspect="1" noChangeArrowheads="1"/>
          </p:cNvPicPr>
          <p:nvPr/>
        </p:nvPicPr>
        <p:blipFill>
          <a:blip r:embed="rId2"/>
          <a:srcRect/>
          <a:stretch>
            <a:fillRect/>
          </a:stretch>
        </p:blipFill>
        <p:spPr bwMode="auto">
          <a:xfrm>
            <a:off x="471488" y="2400300"/>
            <a:ext cx="6981825" cy="3241674"/>
          </a:xfrm>
          <a:prstGeom prst="rect">
            <a:avLst/>
          </a:prstGeom>
          <a:noFill/>
          <a:ln w="9525">
            <a:noFill/>
            <a:miter lim="800000"/>
            <a:headEnd/>
            <a:tailEnd/>
          </a:ln>
        </p:spPr>
      </p:pic>
      <p:pic>
        <p:nvPicPr>
          <p:cNvPr id="3076" name="Picture 4"/>
          <p:cNvPicPr>
            <a:picLocks noChangeAspect="1" noChangeArrowheads="1"/>
          </p:cNvPicPr>
          <p:nvPr/>
        </p:nvPicPr>
        <p:blipFill>
          <a:blip r:embed="rId3"/>
          <a:srcRect/>
          <a:stretch>
            <a:fillRect/>
          </a:stretch>
        </p:blipFill>
        <p:spPr bwMode="auto">
          <a:xfrm>
            <a:off x="1446213" y="5153025"/>
            <a:ext cx="7267575" cy="170497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332399"/>
          </a:xfrm>
        </p:spPr>
        <p:txBody>
          <a:bodyPr/>
          <a:lstStyle/>
          <a:p>
            <a:r>
              <a:rPr lang="zh-CN" altLang="en-US" dirty="0" smtClean="0">
                <a:latin typeface="华文细黑" pitchFamily="2" charset="-122"/>
                <a:ea typeface="华文细黑" pitchFamily="2" charset="-122"/>
              </a:rPr>
              <a:t>副产品成本计算</a:t>
            </a:r>
            <a:r>
              <a:rPr lang="en-US" altLang="zh-CN" dirty="0" smtClean="0">
                <a:latin typeface="华文细黑" pitchFamily="2" charset="-122"/>
                <a:ea typeface="华文细黑" pitchFamily="2" charset="-122"/>
              </a:rPr>
              <a:t>-</a:t>
            </a:r>
            <a:r>
              <a:rPr lang="zh-CN" altLang="en-US" dirty="0" smtClean="0">
                <a:latin typeface="华文细黑" pitchFamily="2" charset="-122"/>
                <a:ea typeface="华文细黑" pitchFamily="2" charset="-122"/>
              </a:rPr>
              <a:t>固定成本法</a:t>
            </a:r>
            <a:endParaRPr lang="zh-CN" altLang="en-US" dirty="0"/>
          </a:p>
        </p:txBody>
      </p:sp>
      <p:sp>
        <p:nvSpPr>
          <p:cNvPr id="3" name="文本占位符 2"/>
          <p:cNvSpPr>
            <a:spLocks noGrp="1"/>
          </p:cNvSpPr>
          <p:nvPr>
            <p:ph type="body" sz="quarter" idx="10"/>
          </p:nvPr>
        </p:nvSpPr>
        <p:spPr>
          <a:xfrm>
            <a:off x="381000" y="635000"/>
            <a:ext cx="8382000" cy="2987414"/>
          </a:xfrm>
        </p:spPr>
        <p:txBody>
          <a:bodyPr/>
          <a:lstStyle/>
          <a:p>
            <a:r>
              <a:rPr lang="zh-CN" altLang="en-US" sz="2000" dirty="0" smtClean="0">
                <a:latin typeface="华文细黑" pitchFamily="2" charset="-122"/>
                <a:ea typeface="华文细黑" pitchFamily="2" charset="-122"/>
              </a:rPr>
              <a:t>缴库单</a:t>
            </a:r>
            <a:r>
              <a:rPr lang="en-US" altLang="zh-CN" sz="2000" dirty="0" smtClean="0">
                <a:latin typeface="华文细黑" pitchFamily="2" charset="-122"/>
                <a:ea typeface="华文细黑" pitchFamily="2" charset="-122"/>
              </a:rPr>
              <a:t>MM00120813001，</a:t>
            </a:r>
            <a:r>
              <a:rPr lang="zh-CN" altLang="en-US" sz="2000" dirty="0" smtClean="0">
                <a:latin typeface="华文细黑" pitchFamily="2" charset="-122"/>
                <a:ea typeface="华文细黑" pitchFamily="2" charset="-122"/>
              </a:rPr>
              <a:t>存在副产品，所以缴库单的成本</a:t>
            </a:r>
            <a:r>
              <a:rPr lang="en-US" altLang="zh-CN" sz="2000" dirty="0" smtClean="0">
                <a:latin typeface="华文细黑" pitchFamily="2" charset="-122"/>
                <a:ea typeface="华文细黑" pitchFamily="2" charset="-122"/>
              </a:rPr>
              <a:t>=</a:t>
            </a:r>
            <a:r>
              <a:rPr lang="zh-CN" altLang="en-US" sz="2000" dirty="0" smtClean="0">
                <a:latin typeface="华文细黑" pitchFamily="2" charset="-122"/>
                <a:ea typeface="华文细黑" pitchFamily="2" charset="-122"/>
              </a:rPr>
              <a:t>原成品缴库单的直接原料成本减去“副产品缴库单”记录的直接原料成本</a:t>
            </a:r>
            <a:r>
              <a:rPr lang="en-US" altLang="zh-CN" sz="2000" dirty="0" smtClean="0">
                <a:latin typeface="华文细黑" pitchFamily="2" charset="-122"/>
                <a:ea typeface="华文细黑" pitchFamily="2" charset="-122"/>
              </a:rPr>
              <a:t>=6-0.96=5.04</a:t>
            </a:r>
            <a:r>
              <a:rPr lang="zh-CN" altLang="en-US" sz="2000" dirty="0" smtClean="0">
                <a:latin typeface="华文细黑" pitchFamily="2" charset="-122"/>
                <a:ea typeface="华文细黑" pitchFamily="2" charset="-122"/>
              </a:rPr>
              <a:t>。</a:t>
            </a:r>
            <a:endParaRPr lang="zh-CN" altLang="en-US" sz="2000" dirty="0">
              <a:latin typeface="华文细黑" pitchFamily="2" charset="-122"/>
              <a:ea typeface="华文细黑" pitchFamily="2" charset="-122"/>
            </a:endParaRPr>
          </a:p>
        </p:txBody>
      </p:sp>
      <p:pic>
        <p:nvPicPr>
          <p:cNvPr id="4099" name="Picture 3"/>
          <p:cNvPicPr>
            <a:picLocks noChangeAspect="1" noChangeArrowheads="1"/>
          </p:cNvPicPr>
          <p:nvPr/>
        </p:nvPicPr>
        <p:blipFill>
          <a:blip r:embed="rId2"/>
          <a:srcRect/>
          <a:stretch>
            <a:fillRect/>
          </a:stretch>
        </p:blipFill>
        <p:spPr bwMode="auto">
          <a:xfrm>
            <a:off x="1666875" y="4899025"/>
            <a:ext cx="7477125" cy="2085975"/>
          </a:xfrm>
          <a:prstGeom prst="rect">
            <a:avLst/>
          </a:prstGeom>
          <a:noFill/>
          <a:ln w="9525">
            <a:noFill/>
            <a:miter lim="800000"/>
            <a:headEnd/>
            <a:tailEnd/>
          </a:ln>
        </p:spPr>
      </p:pic>
      <p:pic>
        <p:nvPicPr>
          <p:cNvPr id="4100" name="Picture 4"/>
          <p:cNvPicPr>
            <a:picLocks noChangeAspect="1" noChangeArrowheads="1"/>
          </p:cNvPicPr>
          <p:nvPr/>
        </p:nvPicPr>
        <p:blipFill>
          <a:blip r:embed="rId3"/>
          <a:srcRect/>
          <a:stretch>
            <a:fillRect/>
          </a:stretch>
        </p:blipFill>
        <p:spPr bwMode="auto">
          <a:xfrm>
            <a:off x="312738" y="1597025"/>
            <a:ext cx="8467725" cy="348615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332399"/>
          </a:xfrm>
        </p:spPr>
        <p:txBody>
          <a:bodyPr/>
          <a:lstStyle/>
          <a:p>
            <a:r>
              <a:rPr lang="zh-CN" altLang="en-US" dirty="0" smtClean="0">
                <a:latin typeface="华文细黑" pitchFamily="2" charset="-122"/>
                <a:ea typeface="华文细黑" pitchFamily="2" charset="-122"/>
              </a:rPr>
              <a:t>副产品成本计算</a:t>
            </a:r>
            <a:r>
              <a:rPr lang="en-US" altLang="zh-CN" dirty="0" smtClean="0">
                <a:latin typeface="华文细黑" pitchFamily="2" charset="-122"/>
                <a:ea typeface="华文细黑" pitchFamily="2" charset="-122"/>
              </a:rPr>
              <a:t>-</a:t>
            </a:r>
            <a:r>
              <a:rPr lang="zh-CN" altLang="en-US" dirty="0" smtClean="0">
                <a:latin typeface="华文细黑" pitchFamily="2" charset="-122"/>
                <a:ea typeface="华文细黑" pitchFamily="2" charset="-122"/>
              </a:rPr>
              <a:t>固定成本法</a:t>
            </a:r>
            <a:endParaRPr lang="zh-CN" altLang="en-US" dirty="0"/>
          </a:p>
        </p:txBody>
      </p:sp>
      <p:sp>
        <p:nvSpPr>
          <p:cNvPr id="3" name="文本占位符 2"/>
          <p:cNvSpPr>
            <a:spLocks noGrp="1"/>
          </p:cNvSpPr>
          <p:nvPr>
            <p:ph type="body" sz="quarter" idx="10"/>
          </p:nvPr>
        </p:nvSpPr>
        <p:spPr>
          <a:xfrm>
            <a:off x="381000" y="736600"/>
            <a:ext cx="8382000" cy="2885814"/>
          </a:xfrm>
        </p:spPr>
        <p:txBody>
          <a:bodyPr/>
          <a:lstStyle/>
          <a:p>
            <a:r>
              <a:rPr lang="zh-CN" altLang="en-US" sz="2000" dirty="0" smtClean="0">
                <a:latin typeface="华文细黑" pitchFamily="2" charset="-122"/>
                <a:ea typeface="华文细黑" pitchFamily="2" charset="-122"/>
              </a:rPr>
              <a:t>当缴库存在副产品记录时，在产品成本分析表、在制品成本明细表，在取缴库的记录时，会同时加上对应的副产品记录的。</a:t>
            </a:r>
            <a:r>
              <a:rPr lang="en-US" altLang="zh-CN" sz="2000" dirty="0" smtClean="0">
                <a:latin typeface="华文细黑" pitchFamily="2" charset="-122"/>
                <a:ea typeface="华文细黑" pitchFamily="2" charset="-122"/>
              </a:rPr>
              <a:t> </a:t>
            </a:r>
            <a:r>
              <a:rPr lang="zh-CN" altLang="en-US" sz="2000" dirty="0" smtClean="0">
                <a:latin typeface="华文细黑" pitchFamily="2" charset="-122"/>
                <a:ea typeface="华文细黑" pitchFamily="2" charset="-122"/>
              </a:rPr>
              <a:t>所以取缴库单</a:t>
            </a:r>
            <a:r>
              <a:rPr lang="en-US" altLang="zh-CN" sz="2000" dirty="0" smtClean="0">
                <a:latin typeface="华文细黑" pitchFamily="2" charset="-122"/>
                <a:ea typeface="华文细黑" pitchFamily="2" charset="-122"/>
              </a:rPr>
              <a:t>MM00120813001</a:t>
            </a:r>
            <a:r>
              <a:rPr lang="zh-CN" altLang="en-US" sz="2000" dirty="0" smtClean="0">
                <a:latin typeface="华文细黑" pitchFamily="2" charset="-122"/>
                <a:ea typeface="华文细黑" pitchFamily="2" charset="-122"/>
              </a:rPr>
              <a:t>的原材料费用</a:t>
            </a:r>
            <a:r>
              <a:rPr lang="en-US" altLang="zh-CN" sz="2000" dirty="0" smtClean="0">
                <a:latin typeface="华文细黑" pitchFamily="2" charset="-122"/>
                <a:ea typeface="华文细黑" pitchFamily="2" charset="-122"/>
              </a:rPr>
              <a:t>=</a:t>
            </a:r>
            <a:r>
              <a:rPr lang="zh-CN" altLang="en-US" sz="2000" dirty="0" smtClean="0">
                <a:latin typeface="华文细黑" pitchFamily="2" charset="-122"/>
                <a:ea typeface="华文细黑" pitchFamily="2" charset="-122"/>
              </a:rPr>
              <a:t>缴库单的原材料成本</a:t>
            </a:r>
            <a:r>
              <a:rPr lang="en-US" altLang="zh-CN" sz="2000" dirty="0" smtClean="0">
                <a:latin typeface="华文细黑" pitchFamily="2" charset="-122"/>
                <a:ea typeface="华文细黑" pitchFamily="2" charset="-122"/>
              </a:rPr>
              <a:t>5.04+</a:t>
            </a:r>
            <a:r>
              <a:rPr lang="zh-CN" altLang="en-US" sz="2000" dirty="0" smtClean="0">
                <a:latin typeface="华文细黑" pitchFamily="2" charset="-122"/>
                <a:ea typeface="华文细黑" pitchFamily="2" charset="-122"/>
              </a:rPr>
              <a:t>缴库副产品的成本</a:t>
            </a:r>
            <a:r>
              <a:rPr lang="en-US" altLang="zh-CN" sz="2000" dirty="0" smtClean="0">
                <a:latin typeface="华文细黑" pitchFamily="2" charset="-122"/>
                <a:ea typeface="华文细黑" pitchFamily="2" charset="-122"/>
              </a:rPr>
              <a:t>0.96=6</a:t>
            </a:r>
            <a:endParaRPr lang="zh-CN" altLang="en-US" sz="2000" dirty="0">
              <a:latin typeface="华文细黑" pitchFamily="2" charset="-122"/>
              <a:ea typeface="华文细黑" pitchFamily="2" charset="-122"/>
            </a:endParaRPr>
          </a:p>
        </p:txBody>
      </p:sp>
      <p:pic>
        <p:nvPicPr>
          <p:cNvPr id="5122" name="Picture 2"/>
          <p:cNvPicPr>
            <a:picLocks noChangeAspect="1" noChangeArrowheads="1"/>
          </p:cNvPicPr>
          <p:nvPr/>
        </p:nvPicPr>
        <p:blipFill>
          <a:blip r:embed="rId2"/>
          <a:srcRect/>
          <a:stretch>
            <a:fillRect/>
          </a:stretch>
        </p:blipFill>
        <p:spPr bwMode="auto">
          <a:xfrm>
            <a:off x="476250" y="1882775"/>
            <a:ext cx="7962900" cy="2305050"/>
          </a:xfrm>
          <a:prstGeom prst="rect">
            <a:avLst/>
          </a:prstGeom>
          <a:noFill/>
          <a:ln w="9525">
            <a:noFill/>
            <a:miter lim="800000"/>
            <a:headEnd/>
            <a:tailEnd/>
          </a:ln>
        </p:spPr>
      </p:pic>
      <p:pic>
        <p:nvPicPr>
          <p:cNvPr id="5123" name="Picture 3"/>
          <p:cNvPicPr>
            <a:picLocks noChangeAspect="1" noChangeArrowheads="1"/>
          </p:cNvPicPr>
          <p:nvPr/>
        </p:nvPicPr>
        <p:blipFill>
          <a:blip r:embed="rId3"/>
          <a:srcRect/>
          <a:stretch>
            <a:fillRect/>
          </a:stretch>
        </p:blipFill>
        <p:spPr bwMode="auto">
          <a:xfrm>
            <a:off x="1441450" y="4137025"/>
            <a:ext cx="7581900" cy="265747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字版面配置區 2"/>
          <p:cNvSpPr>
            <a:spLocks noGrp="1"/>
          </p:cNvSpPr>
          <p:nvPr>
            <p:ph type="body" sz="quarter" idx="10"/>
          </p:nvPr>
        </p:nvSpPr>
        <p:spPr>
          <a:xfrm>
            <a:off x="381000" y="876300"/>
            <a:ext cx="8382000" cy="5448300"/>
          </a:xfrm>
        </p:spPr>
        <p:txBody>
          <a:bodyPr/>
          <a:lstStyle/>
          <a:p>
            <a:pPr>
              <a:defRPr/>
            </a:pPr>
            <a:r>
              <a:rPr lang="zh-CN" altLang="en-US" sz="2800" dirty="0" smtClean="0">
                <a:latin typeface="华文细黑" pitchFamily="2" charset="-122"/>
                <a:ea typeface="华文细黑" pitchFamily="2" charset="-122"/>
              </a:rPr>
              <a:t>企业在生产制造产品过程中，除了产出主产品外，还会附带生成一些价值较低的产品，我们将该类产品称之为副产品；</a:t>
            </a:r>
            <a:endParaRPr lang="en-US" altLang="zh-CN" sz="2800" dirty="0" smtClean="0">
              <a:latin typeface="华文细黑" pitchFamily="2" charset="-122"/>
              <a:ea typeface="华文细黑" pitchFamily="2" charset="-122"/>
            </a:endParaRPr>
          </a:p>
          <a:p>
            <a:pPr>
              <a:defRPr/>
            </a:pPr>
            <a:r>
              <a:rPr lang="zh-CN" altLang="en-US" sz="2800" dirty="0" smtClean="0">
                <a:latin typeface="华文细黑" pitchFamily="2" charset="-122"/>
                <a:ea typeface="华文细黑" pitchFamily="2" charset="-122"/>
                <a:cs typeface="+mn-cs"/>
              </a:rPr>
              <a:t>在商品物料表、订单配方、制令单、</a:t>
            </a:r>
            <a:r>
              <a:rPr lang="en-US" altLang="zh-CN" sz="2800" dirty="0" smtClean="0">
                <a:latin typeface="华文细黑" pitchFamily="2" charset="-122"/>
                <a:ea typeface="华文细黑" pitchFamily="2" charset="-122"/>
                <a:cs typeface="+mn-cs"/>
              </a:rPr>
              <a:t>BOM</a:t>
            </a:r>
            <a:r>
              <a:rPr lang="zh-CN" altLang="en-US" sz="2800" dirty="0" smtClean="0">
                <a:latin typeface="华文细黑" pitchFamily="2" charset="-122"/>
                <a:ea typeface="华文细黑" pitchFamily="2" charset="-122"/>
                <a:cs typeface="+mn-cs"/>
              </a:rPr>
              <a:t>组合生产单都有增加副产品页签，用于输入副产品的资料。</a:t>
            </a:r>
            <a:endParaRPr lang="en-US" altLang="zh-CN" sz="2800" dirty="0" smtClean="0">
              <a:latin typeface="华文细黑" pitchFamily="2" charset="-122"/>
              <a:ea typeface="华文细黑" pitchFamily="2" charset="-122"/>
              <a:cs typeface="+mn-cs"/>
            </a:endParaRPr>
          </a:p>
          <a:p>
            <a:pPr>
              <a:defRPr/>
            </a:pPr>
            <a:r>
              <a:rPr lang="zh-CN" altLang="en-US" sz="2800" dirty="0" smtClean="0">
                <a:latin typeface="华文细黑" pitchFamily="2" charset="-122"/>
                <a:ea typeface="华文细黑" pitchFamily="2" charset="-122"/>
                <a:cs typeface="+mn-cs"/>
              </a:rPr>
              <a:t>制令单缴库时有提供副产品输入页面，用于缴回副产品。</a:t>
            </a:r>
            <a:endParaRPr lang="en-US" altLang="zh-CN" sz="2800" dirty="0" smtClean="0">
              <a:latin typeface="华文细黑" pitchFamily="2" charset="-122"/>
              <a:ea typeface="华文细黑" pitchFamily="2" charset="-122"/>
              <a:cs typeface="+mn-cs"/>
            </a:endParaRPr>
          </a:p>
          <a:p>
            <a:pPr>
              <a:defRPr/>
            </a:pPr>
            <a:r>
              <a:rPr lang="zh-CN" altLang="en-US" sz="2800" dirty="0" smtClean="0">
                <a:latin typeface="华文细黑" pitchFamily="2" charset="-122"/>
                <a:ea typeface="华文细黑" pitchFamily="2" charset="-122"/>
                <a:cs typeface="+mn-cs"/>
              </a:rPr>
              <a:t>如果副产品与主产品不能同时缴回，则可以通过副产品补录单、副产品月末分配作业来产生缴库单的副产品。</a:t>
            </a:r>
            <a:endParaRPr lang="en-US" altLang="zh-CN" sz="2800" dirty="0" smtClean="0">
              <a:latin typeface="华文细黑" pitchFamily="2" charset="-122"/>
              <a:ea typeface="华文细黑" pitchFamily="2" charset="-122"/>
              <a:cs typeface="+mn-cs"/>
            </a:endParaRPr>
          </a:p>
          <a:p>
            <a:pPr>
              <a:defRPr/>
            </a:pPr>
            <a:r>
              <a:rPr lang="zh-CN" altLang="en-US" sz="2800" dirty="0" smtClean="0">
                <a:latin typeface="华文细黑" pitchFamily="2" charset="-122"/>
                <a:ea typeface="华文细黑" pitchFamily="2" charset="-122"/>
                <a:cs typeface="+mn-cs"/>
              </a:rPr>
              <a:t>使用副产品以后，</a:t>
            </a:r>
            <a:r>
              <a:rPr lang="zh-CN" altLang="en-US" sz="2800" dirty="0" smtClean="0">
                <a:latin typeface="华文细黑" pitchFamily="2" charset="-122"/>
                <a:ea typeface="华文细黑" pitchFamily="2" charset="-122"/>
              </a:rPr>
              <a:t>人工及制费分摊及</a:t>
            </a:r>
            <a:r>
              <a:rPr lang="zh-CN" altLang="en-US" sz="2800" dirty="0" smtClean="0">
                <a:latin typeface="华文细黑" pitchFamily="2" charset="-122"/>
                <a:ea typeface="华文细黑" pitchFamily="2" charset="-122"/>
                <a:cs typeface="+mn-cs"/>
              </a:rPr>
              <a:t>成本计算</a:t>
            </a:r>
            <a:r>
              <a:rPr lang="en-US" altLang="zh-CN" sz="2800" dirty="0" smtClean="0">
                <a:latin typeface="华文细黑" pitchFamily="2" charset="-122"/>
                <a:ea typeface="华文细黑" pitchFamily="2" charset="-122"/>
                <a:cs typeface="+mn-cs"/>
              </a:rPr>
              <a:t>,</a:t>
            </a:r>
            <a:r>
              <a:rPr lang="zh-CN" altLang="en-US" sz="2800" dirty="0" smtClean="0">
                <a:latin typeface="华文细黑" pitchFamily="2" charset="-122"/>
                <a:ea typeface="华文细黑" pitchFamily="2" charset="-122"/>
                <a:cs typeface="+mn-cs"/>
              </a:rPr>
              <a:t>会同时计算主产品及副产品的成本，</a:t>
            </a:r>
            <a:r>
              <a:rPr lang="zh-CN" altLang="en-US" sz="2800" dirty="0" smtClean="0">
                <a:latin typeface="华文细黑" pitchFamily="2" charset="-122"/>
                <a:ea typeface="华文细黑" pitchFamily="2" charset="-122"/>
              </a:rPr>
              <a:t>主产品成本</a:t>
            </a:r>
            <a:r>
              <a:rPr lang="en-US" altLang="zh-CN" sz="2800" dirty="0" smtClean="0">
                <a:latin typeface="华文细黑" pitchFamily="2" charset="-122"/>
                <a:ea typeface="华文细黑" pitchFamily="2" charset="-122"/>
              </a:rPr>
              <a:t>=</a:t>
            </a:r>
            <a:r>
              <a:rPr lang="zh-CN" altLang="en-US" sz="2800" dirty="0" smtClean="0">
                <a:latin typeface="华文细黑" pitchFamily="2" charset="-122"/>
                <a:ea typeface="华文细黑" pitchFamily="2" charset="-122"/>
              </a:rPr>
              <a:t>主产品的生产成本</a:t>
            </a:r>
            <a:r>
              <a:rPr lang="en-US" altLang="zh-CN" sz="2800" dirty="0" smtClean="0">
                <a:latin typeface="华文细黑" pitchFamily="2" charset="-122"/>
                <a:ea typeface="华文细黑" pitchFamily="2" charset="-122"/>
              </a:rPr>
              <a:t>-</a:t>
            </a:r>
            <a:r>
              <a:rPr lang="zh-CN" altLang="en-US" sz="2800" dirty="0" smtClean="0">
                <a:latin typeface="华文细黑" pitchFamily="2" charset="-122"/>
                <a:ea typeface="华文细黑" pitchFamily="2" charset="-122"/>
              </a:rPr>
              <a:t>副产品成本。 </a:t>
            </a:r>
            <a:endParaRPr lang="en-US" altLang="zh-CN" sz="2800" dirty="0" smtClean="0">
              <a:latin typeface="华文细黑" pitchFamily="2" charset="-122"/>
              <a:ea typeface="华文细黑" pitchFamily="2" charset="-122"/>
              <a:cs typeface="+mn-cs"/>
            </a:endParaRPr>
          </a:p>
          <a:p>
            <a:pPr>
              <a:buNone/>
              <a:defRPr/>
            </a:pPr>
            <a:endParaRPr lang="zh-TW" altLang="en-US" sz="2800" dirty="0">
              <a:latin typeface="华文细黑" pitchFamily="2" charset="-122"/>
              <a:ea typeface="华文细黑" pitchFamily="2" charset="-122"/>
              <a:cs typeface="+mn-cs"/>
            </a:endParaRPr>
          </a:p>
        </p:txBody>
      </p:sp>
      <p:sp>
        <p:nvSpPr>
          <p:cNvPr id="2" name="標題 1"/>
          <p:cNvSpPr>
            <a:spLocks noGrp="1"/>
          </p:cNvSpPr>
          <p:nvPr>
            <p:ph type="title"/>
          </p:nvPr>
        </p:nvSpPr>
        <p:spPr>
          <a:xfrm>
            <a:off x="215900" y="0"/>
            <a:ext cx="8382000" cy="1329595"/>
          </a:xfrm>
        </p:spPr>
        <p:txBody>
          <a:bodyPr rtlCol="0"/>
          <a:lstStyle/>
          <a:p>
            <a:pPr>
              <a:defRPr/>
            </a:pPr>
            <a:r>
              <a:rPr lang="zh-CN" altLang="en-US" sz="4800" dirty="0" smtClean="0">
                <a:latin typeface="华文细黑" pitchFamily="2" charset="-122"/>
                <a:ea typeface="华文细黑" pitchFamily="2" charset="-122"/>
              </a:rPr>
              <a:t>副产品</a:t>
            </a:r>
            <a:r>
              <a:rPr lang="en-US" altLang="zh-CN" sz="4800" dirty="0" smtClean="0">
                <a:latin typeface="华文细黑" pitchFamily="2" charset="-122"/>
                <a:ea typeface="华文细黑" pitchFamily="2" charset="-122"/>
              </a:rPr>
              <a:t/>
            </a:r>
            <a:br>
              <a:rPr lang="en-US" altLang="zh-CN" sz="4800" dirty="0" smtClean="0">
                <a:latin typeface="华文细黑" pitchFamily="2" charset="-122"/>
                <a:ea typeface="华文细黑" pitchFamily="2" charset="-122"/>
              </a:rPr>
            </a:br>
            <a:endParaRPr lang="zh-TW" altLang="en-US" sz="4800" dirty="0">
              <a:latin typeface="华文细黑" pitchFamily="2" charset="-122"/>
              <a:ea typeface="华文细黑" pitchFamily="2" charset="-122"/>
            </a:endParaRPr>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332399"/>
          </a:xfrm>
        </p:spPr>
        <p:txBody>
          <a:bodyPr/>
          <a:lstStyle/>
          <a:p>
            <a:r>
              <a:rPr lang="zh-CN" altLang="en-US" dirty="0" smtClean="0">
                <a:latin typeface="华文细黑" pitchFamily="2" charset="-122"/>
                <a:ea typeface="华文细黑" pitchFamily="2" charset="-122"/>
              </a:rPr>
              <a:t>副产品成本计算</a:t>
            </a:r>
            <a:r>
              <a:rPr lang="en-US" altLang="zh-CN" dirty="0" smtClean="0">
                <a:latin typeface="华文细黑" pitchFamily="2" charset="-122"/>
                <a:ea typeface="华文细黑" pitchFamily="2" charset="-122"/>
              </a:rPr>
              <a:t>-</a:t>
            </a:r>
            <a:r>
              <a:rPr lang="zh-CN" altLang="en-US" dirty="0" smtClean="0">
                <a:latin typeface="华文细黑" pitchFamily="2" charset="-122"/>
                <a:ea typeface="华文细黑" pitchFamily="2" charset="-122"/>
              </a:rPr>
              <a:t>固定比例法</a:t>
            </a:r>
            <a:endParaRPr lang="zh-CN" altLang="en-US" b="0" dirty="0"/>
          </a:p>
        </p:txBody>
      </p:sp>
      <p:sp>
        <p:nvSpPr>
          <p:cNvPr id="3" name="文本占位符 2"/>
          <p:cNvSpPr>
            <a:spLocks noGrp="1"/>
          </p:cNvSpPr>
          <p:nvPr>
            <p:ph type="body" sz="quarter" idx="10"/>
          </p:nvPr>
        </p:nvSpPr>
        <p:spPr>
          <a:xfrm>
            <a:off x="381000" y="660400"/>
            <a:ext cx="8382000" cy="5753100"/>
          </a:xfrm>
        </p:spPr>
        <p:txBody>
          <a:bodyPr/>
          <a:lstStyle/>
          <a:p>
            <a:r>
              <a:rPr lang="zh-CN" altLang="en-US" sz="2400" dirty="0" smtClean="0">
                <a:latin typeface="华文细黑" pitchFamily="2" charset="-122"/>
                <a:ea typeface="华文细黑" pitchFamily="2" charset="-122"/>
              </a:rPr>
              <a:t>营业人资料设定副产品成本方式选择</a:t>
            </a:r>
            <a:r>
              <a:rPr lang="en-US" altLang="zh-CN" sz="2400" dirty="0" smtClean="0">
                <a:latin typeface="华文细黑" pitchFamily="2" charset="-122"/>
                <a:ea typeface="华文细黑" pitchFamily="2" charset="-122"/>
              </a:rPr>
              <a:t>2、</a:t>
            </a:r>
            <a:r>
              <a:rPr lang="zh-CN" altLang="en-US" sz="2400" dirty="0" smtClean="0">
                <a:latin typeface="华文细黑" pitchFamily="2" charset="-122"/>
                <a:ea typeface="华文细黑" pitchFamily="2" charset="-122"/>
              </a:rPr>
              <a:t>固定比例法。</a:t>
            </a:r>
            <a:endParaRPr lang="en-US" altLang="zh-CN" sz="2400" dirty="0" smtClean="0">
              <a:latin typeface="华文细黑" pitchFamily="2" charset="-122"/>
              <a:ea typeface="华文细黑" pitchFamily="2" charset="-122"/>
            </a:endParaRPr>
          </a:p>
          <a:p>
            <a:endParaRPr lang="zh-CN" altLang="en-US" dirty="0"/>
          </a:p>
        </p:txBody>
      </p:sp>
      <p:pic>
        <p:nvPicPr>
          <p:cNvPr id="6146" name="Picture 2"/>
          <p:cNvPicPr>
            <a:picLocks noChangeAspect="1" noChangeArrowheads="1"/>
          </p:cNvPicPr>
          <p:nvPr/>
        </p:nvPicPr>
        <p:blipFill>
          <a:blip r:embed="rId2"/>
          <a:srcRect/>
          <a:stretch>
            <a:fillRect/>
          </a:stretch>
        </p:blipFill>
        <p:spPr bwMode="auto">
          <a:xfrm>
            <a:off x="755650" y="1247775"/>
            <a:ext cx="7277100" cy="398145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332399"/>
          </a:xfrm>
        </p:spPr>
        <p:txBody>
          <a:bodyPr/>
          <a:lstStyle/>
          <a:p>
            <a:r>
              <a:rPr lang="zh-CN" altLang="en-US" dirty="0" smtClean="0">
                <a:latin typeface="华文细黑" pitchFamily="2" charset="-122"/>
                <a:ea typeface="华文细黑" pitchFamily="2" charset="-122"/>
              </a:rPr>
              <a:t>副产品成本计算</a:t>
            </a:r>
            <a:r>
              <a:rPr lang="en-US" altLang="zh-CN" dirty="0" smtClean="0">
                <a:latin typeface="华文细黑" pitchFamily="2" charset="-122"/>
                <a:ea typeface="华文细黑" pitchFamily="2" charset="-122"/>
              </a:rPr>
              <a:t>-</a:t>
            </a:r>
            <a:r>
              <a:rPr lang="zh-CN" altLang="en-US" dirty="0" smtClean="0">
                <a:latin typeface="华文细黑" pitchFamily="2" charset="-122"/>
                <a:ea typeface="华文细黑" pitchFamily="2" charset="-122"/>
              </a:rPr>
              <a:t>固定比例法</a:t>
            </a:r>
            <a:endParaRPr lang="zh-CN" altLang="en-US" dirty="0"/>
          </a:p>
        </p:txBody>
      </p:sp>
      <p:sp>
        <p:nvSpPr>
          <p:cNvPr id="3" name="文本占位符 2"/>
          <p:cNvSpPr>
            <a:spLocks noGrp="1"/>
          </p:cNvSpPr>
          <p:nvPr>
            <p:ph type="body" sz="quarter" idx="10"/>
          </p:nvPr>
        </p:nvSpPr>
        <p:spPr>
          <a:xfrm>
            <a:off x="381000" y="711200"/>
            <a:ext cx="8382000" cy="2911214"/>
          </a:xfrm>
        </p:spPr>
        <p:txBody>
          <a:bodyPr/>
          <a:lstStyle/>
          <a:p>
            <a:r>
              <a:rPr lang="zh-CN" altLang="en-US" sz="2000" dirty="0" smtClean="0">
                <a:latin typeface="华文细黑" pitchFamily="2" charset="-122"/>
                <a:ea typeface="华文细黑" pitchFamily="2" charset="-122"/>
              </a:rPr>
              <a:t>当选择固定比例法时</a:t>
            </a:r>
            <a:r>
              <a:rPr lang="en-US" altLang="zh-CN" sz="2000" dirty="0" smtClean="0">
                <a:latin typeface="华文细黑" pitchFamily="2" charset="-122"/>
                <a:ea typeface="华文细黑" pitchFamily="2" charset="-122"/>
              </a:rPr>
              <a:t>,</a:t>
            </a:r>
            <a:r>
              <a:rPr lang="zh-CN" altLang="en-US" sz="2000" dirty="0" smtClean="0">
                <a:latin typeface="华文细黑" pitchFamily="2" charset="-122"/>
                <a:ea typeface="华文细黑" pitchFamily="2" charset="-122"/>
              </a:rPr>
              <a:t>不需要对副产品页面的成本栏位值进行输入的。其是据成本比例计算得到的。缴库单副产品，在“制令副产品库”中不存在或</a:t>
            </a:r>
            <a:r>
              <a:rPr lang="en-US" altLang="zh-CN" sz="2000" dirty="0" smtClean="0">
                <a:latin typeface="华文细黑" pitchFamily="2" charset="-122"/>
                <a:ea typeface="华文细黑" pitchFamily="2" charset="-122"/>
              </a:rPr>
              <a:t>(</a:t>
            </a:r>
            <a:r>
              <a:rPr lang="zh-CN" altLang="en-US" sz="2000" dirty="0" smtClean="0">
                <a:latin typeface="华文细黑" pitchFamily="2" charset="-122"/>
                <a:ea typeface="华文细黑" pitchFamily="2" charset="-122"/>
              </a:rPr>
              <a:t>记录存在但数量</a:t>
            </a:r>
            <a:r>
              <a:rPr lang="en-US" altLang="zh-CN" sz="2000" dirty="0" smtClean="0">
                <a:latin typeface="华文细黑" pitchFamily="2" charset="-122"/>
                <a:ea typeface="华文细黑" pitchFamily="2" charset="-122"/>
              </a:rPr>
              <a:t>=0)</a:t>
            </a:r>
            <a:r>
              <a:rPr lang="zh-CN" altLang="en-US" sz="2000" dirty="0" smtClean="0">
                <a:latin typeface="华文细黑" pitchFamily="2" charset="-122"/>
                <a:ea typeface="华文细黑" pitchFamily="2" charset="-122"/>
              </a:rPr>
              <a:t>，则成本比例栏位可编辑；反之：则栏位只读，据制令单将成本比例值带入。</a:t>
            </a:r>
            <a:endParaRPr lang="en-US" altLang="zh-CN" sz="2000" dirty="0" smtClean="0">
              <a:latin typeface="华文细黑" pitchFamily="2" charset="-122"/>
              <a:ea typeface="华文细黑" pitchFamily="2" charset="-122"/>
            </a:endParaRPr>
          </a:p>
          <a:p>
            <a:r>
              <a:rPr lang="zh-CN" altLang="en-US" sz="2000" dirty="0" smtClean="0">
                <a:latin typeface="华文细黑" pitchFamily="2" charset="-122"/>
                <a:ea typeface="华文细黑" pitchFamily="2" charset="-122"/>
              </a:rPr>
              <a:t>当是由月末副产品分配作业分配产生的副产品，则需要在副产品补录单中将成本比例输入。分配后会把成本比例值带入缴库单副产品页面的成本比例。</a:t>
            </a:r>
            <a:endParaRPr lang="en-US" altLang="zh-CN" sz="2000" dirty="0" smtClean="0">
              <a:latin typeface="华文细黑" pitchFamily="2" charset="-122"/>
              <a:ea typeface="华文细黑" pitchFamily="2" charset="-122"/>
            </a:endParaRPr>
          </a:p>
          <a:p>
            <a:endParaRPr lang="zh-CN" altLang="en-US" dirty="0"/>
          </a:p>
        </p:txBody>
      </p:sp>
      <p:pic>
        <p:nvPicPr>
          <p:cNvPr id="7170" name="Picture 2"/>
          <p:cNvPicPr>
            <a:picLocks noChangeAspect="1" noChangeArrowheads="1"/>
          </p:cNvPicPr>
          <p:nvPr/>
        </p:nvPicPr>
        <p:blipFill>
          <a:blip r:embed="rId2"/>
          <a:srcRect/>
          <a:stretch>
            <a:fillRect/>
          </a:stretch>
        </p:blipFill>
        <p:spPr bwMode="auto">
          <a:xfrm>
            <a:off x="207963" y="2730500"/>
            <a:ext cx="7381875" cy="2724150"/>
          </a:xfrm>
          <a:prstGeom prst="rect">
            <a:avLst/>
          </a:prstGeom>
          <a:noFill/>
          <a:ln w="9525">
            <a:noFill/>
            <a:miter lim="800000"/>
            <a:headEnd/>
            <a:tailEnd/>
          </a:ln>
        </p:spPr>
      </p:pic>
      <p:pic>
        <p:nvPicPr>
          <p:cNvPr id="7171" name="Picture 3"/>
          <p:cNvPicPr>
            <a:picLocks noChangeAspect="1" noChangeArrowheads="1"/>
          </p:cNvPicPr>
          <p:nvPr/>
        </p:nvPicPr>
        <p:blipFill>
          <a:blip r:embed="rId3"/>
          <a:srcRect/>
          <a:stretch>
            <a:fillRect/>
          </a:stretch>
        </p:blipFill>
        <p:spPr bwMode="auto">
          <a:xfrm>
            <a:off x="1428750" y="5495925"/>
            <a:ext cx="7715250" cy="136207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332399"/>
          </a:xfrm>
        </p:spPr>
        <p:txBody>
          <a:bodyPr/>
          <a:lstStyle/>
          <a:p>
            <a:r>
              <a:rPr lang="zh-CN" altLang="en-US" dirty="0" smtClean="0">
                <a:latin typeface="华文细黑" pitchFamily="2" charset="-122"/>
                <a:ea typeface="华文细黑" pitchFamily="2" charset="-122"/>
              </a:rPr>
              <a:t>副产品成本计算</a:t>
            </a:r>
            <a:r>
              <a:rPr lang="en-US" altLang="zh-CN" dirty="0" smtClean="0">
                <a:latin typeface="华文细黑" pitchFamily="2" charset="-122"/>
                <a:ea typeface="华文细黑" pitchFamily="2" charset="-122"/>
              </a:rPr>
              <a:t>-</a:t>
            </a:r>
            <a:r>
              <a:rPr lang="zh-CN" altLang="en-US" dirty="0" smtClean="0">
                <a:latin typeface="华文细黑" pitchFamily="2" charset="-122"/>
                <a:ea typeface="华文细黑" pitchFamily="2" charset="-122"/>
              </a:rPr>
              <a:t>固定比例法</a:t>
            </a:r>
            <a:endParaRPr lang="zh-CN" altLang="en-US" dirty="0"/>
          </a:p>
        </p:txBody>
      </p:sp>
      <p:sp>
        <p:nvSpPr>
          <p:cNvPr id="3" name="文本占位符 2"/>
          <p:cNvSpPr>
            <a:spLocks noGrp="1"/>
          </p:cNvSpPr>
          <p:nvPr>
            <p:ph type="body" sz="quarter" idx="10"/>
          </p:nvPr>
        </p:nvSpPr>
        <p:spPr>
          <a:xfrm>
            <a:off x="393700" y="635000"/>
            <a:ext cx="8382000" cy="5524500"/>
          </a:xfrm>
        </p:spPr>
        <p:txBody>
          <a:bodyPr/>
          <a:lstStyle/>
          <a:p>
            <a:r>
              <a:rPr lang="zh-CN" altLang="en-US" sz="1800" dirty="0" smtClean="0">
                <a:latin typeface="华文细黑" pitchFamily="2" charset="-122"/>
                <a:ea typeface="华文细黑" pitchFamily="2" charset="-122"/>
              </a:rPr>
              <a:t>人工及制费分摊：</a:t>
            </a:r>
            <a:endParaRPr lang="en-US" altLang="zh-CN" sz="1800" dirty="0" smtClean="0">
              <a:latin typeface="华文细黑" pitchFamily="2" charset="-122"/>
              <a:ea typeface="华文细黑" pitchFamily="2" charset="-122"/>
            </a:endParaRPr>
          </a:p>
          <a:p>
            <a:r>
              <a:rPr lang="zh-CN" altLang="en-US" sz="1800" dirty="0" smtClean="0">
                <a:latin typeface="华文细黑" pitchFamily="2" charset="-122"/>
                <a:ea typeface="华文细黑" pitchFamily="2" charset="-122"/>
              </a:rPr>
              <a:t>先分摊缴库单的费用；与没有使用副产品的分摊相同。</a:t>
            </a:r>
            <a:endParaRPr lang="en-US" altLang="zh-CN" sz="1800" dirty="0" smtClean="0">
              <a:latin typeface="华文细黑" pitchFamily="2" charset="-122"/>
              <a:ea typeface="华文细黑" pitchFamily="2" charset="-122"/>
            </a:endParaRPr>
          </a:p>
          <a:p>
            <a:r>
              <a:rPr lang="zh-CN" altLang="en-US" sz="1800" dirty="0" smtClean="0">
                <a:latin typeface="华文细黑" pitchFamily="2" charset="-122"/>
                <a:ea typeface="华文细黑" pitchFamily="2" charset="-122"/>
              </a:rPr>
              <a:t>然后计算副产品缴库单的费用，副产品缴库单的直接人工、制造费用、物用物料</a:t>
            </a:r>
            <a:r>
              <a:rPr lang="en-US" altLang="zh-CN" sz="1800" dirty="0" smtClean="0">
                <a:latin typeface="华文细黑" pitchFamily="2" charset="-122"/>
                <a:ea typeface="华文细黑" pitchFamily="2" charset="-122"/>
              </a:rPr>
              <a:t>=</a:t>
            </a:r>
            <a:r>
              <a:rPr lang="zh-CN" altLang="en-US" sz="1800" dirty="0" smtClean="0">
                <a:latin typeface="华文细黑" pitchFamily="2" charset="-122"/>
                <a:ea typeface="华文细黑" pitchFamily="2" charset="-122"/>
              </a:rPr>
              <a:t>对应缴库单的直接人工、制造费用、耗用物料*副产品缴库单成本比例</a:t>
            </a:r>
            <a:r>
              <a:rPr lang="en-US" altLang="zh-CN" sz="1800" dirty="0" smtClean="0">
                <a:latin typeface="华文细黑" pitchFamily="2" charset="-122"/>
                <a:ea typeface="华文细黑" pitchFamily="2" charset="-122"/>
              </a:rPr>
              <a:t>/100</a:t>
            </a:r>
            <a:r>
              <a:rPr lang="zh-CN" altLang="en-US" sz="1800" dirty="0" smtClean="0">
                <a:latin typeface="华文细黑" pitchFamily="2" charset="-122"/>
                <a:ea typeface="华文细黑" pitchFamily="2" charset="-122"/>
              </a:rPr>
              <a:t>； </a:t>
            </a:r>
          </a:p>
          <a:p>
            <a:r>
              <a:rPr lang="zh-CN" altLang="en-US" sz="1800" dirty="0" smtClean="0">
                <a:latin typeface="华文细黑" pitchFamily="2" charset="-122"/>
                <a:ea typeface="华文细黑" pitchFamily="2" charset="-122"/>
              </a:rPr>
              <a:t>最后，重新计算有“副产品”资料的成品缴库单的费用。成品缴库单的直接人工、制造费用、耗用物料</a:t>
            </a:r>
            <a:r>
              <a:rPr lang="en-US" altLang="zh-CN" sz="1800" dirty="0" smtClean="0">
                <a:latin typeface="华文细黑" pitchFamily="2" charset="-122"/>
                <a:ea typeface="华文细黑" pitchFamily="2" charset="-122"/>
              </a:rPr>
              <a:t>=</a:t>
            </a:r>
            <a:r>
              <a:rPr lang="zh-CN" altLang="en-US" sz="1800" dirty="0" smtClean="0">
                <a:latin typeface="华文细黑" pitchFamily="2" charset="-122"/>
                <a:ea typeface="华文细黑" pitchFamily="2" charset="-122"/>
              </a:rPr>
              <a:t>原成品缴库单的直接人工、制造费用、耗用物料减去“副产品缴库单”记录的直接人工、制造费用、耗用物料。</a:t>
            </a:r>
          </a:p>
          <a:p>
            <a:endParaRPr lang="en-US" altLang="zh-CN" sz="2000" dirty="0" smtClean="0">
              <a:latin typeface="华文细黑" pitchFamily="2" charset="-122"/>
              <a:ea typeface="华文细黑" pitchFamily="2" charset="-122"/>
            </a:endParaRPr>
          </a:p>
          <a:p>
            <a:endParaRPr lang="zh-CN" altLang="en-US" dirty="0"/>
          </a:p>
        </p:txBody>
      </p:sp>
      <p:pic>
        <p:nvPicPr>
          <p:cNvPr id="5" name="Picture 4"/>
          <p:cNvPicPr>
            <a:picLocks noChangeAspect="1" noChangeArrowheads="1"/>
          </p:cNvPicPr>
          <p:nvPr/>
        </p:nvPicPr>
        <p:blipFill>
          <a:blip r:embed="rId2"/>
          <a:srcRect/>
          <a:stretch>
            <a:fillRect/>
          </a:stretch>
        </p:blipFill>
        <p:spPr bwMode="auto">
          <a:xfrm>
            <a:off x="454025" y="3271838"/>
            <a:ext cx="6686550" cy="168592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332399"/>
          </a:xfrm>
        </p:spPr>
        <p:txBody>
          <a:bodyPr/>
          <a:lstStyle/>
          <a:p>
            <a:r>
              <a:rPr lang="zh-CN" altLang="en-US" dirty="0" smtClean="0">
                <a:latin typeface="华文细黑" pitchFamily="2" charset="-122"/>
                <a:ea typeface="华文细黑" pitchFamily="2" charset="-122"/>
              </a:rPr>
              <a:t>副产品成本计算</a:t>
            </a:r>
            <a:r>
              <a:rPr lang="en-US" altLang="zh-CN" dirty="0" smtClean="0">
                <a:latin typeface="华文细黑" pitchFamily="2" charset="-122"/>
                <a:ea typeface="华文细黑" pitchFamily="2" charset="-122"/>
              </a:rPr>
              <a:t>-</a:t>
            </a:r>
            <a:r>
              <a:rPr lang="zh-CN" altLang="en-US" dirty="0" smtClean="0">
                <a:latin typeface="华文细黑" pitchFamily="2" charset="-122"/>
                <a:ea typeface="华文细黑" pitchFamily="2" charset="-122"/>
              </a:rPr>
              <a:t>固定比例法</a:t>
            </a:r>
            <a:endParaRPr lang="zh-CN" altLang="en-US" dirty="0"/>
          </a:p>
        </p:txBody>
      </p:sp>
      <p:sp>
        <p:nvSpPr>
          <p:cNvPr id="3" name="文本占位符 2"/>
          <p:cNvSpPr>
            <a:spLocks noGrp="1"/>
          </p:cNvSpPr>
          <p:nvPr>
            <p:ph type="body" sz="quarter" idx="10"/>
          </p:nvPr>
        </p:nvSpPr>
        <p:spPr>
          <a:xfrm>
            <a:off x="381000" y="749300"/>
            <a:ext cx="8382000" cy="2873114"/>
          </a:xfrm>
        </p:spPr>
        <p:txBody>
          <a:bodyPr/>
          <a:lstStyle/>
          <a:p>
            <a:r>
              <a:rPr lang="zh-CN" altLang="en-US" sz="2000" dirty="0" smtClean="0">
                <a:latin typeface="华文细黑" pitchFamily="2" charset="-122"/>
                <a:ea typeface="华文细黑" pitchFamily="2" charset="-122"/>
              </a:rPr>
              <a:t>缴库单</a:t>
            </a:r>
            <a:r>
              <a:rPr lang="en-US" altLang="zh-CN" sz="2000" dirty="0" smtClean="0">
                <a:latin typeface="华文细黑" pitchFamily="2" charset="-122"/>
                <a:ea typeface="华文细黑" pitchFamily="2" charset="-122"/>
              </a:rPr>
              <a:t>MM00120813003</a:t>
            </a:r>
            <a:r>
              <a:rPr lang="zh-CN" altLang="en-US" sz="2000" dirty="0" smtClean="0">
                <a:latin typeface="华文细黑" pitchFamily="2" charset="-122"/>
                <a:ea typeface="华文细黑" pitchFamily="2" charset="-122"/>
              </a:rPr>
              <a:t>分摊到的直接人工是</a:t>
            </a:r>
            <a:r>
              <a:rPr lang="en-US" altLang="zh-CN" sz="2000" dirty="0" smtClean="0">
                <a:latin typeface="华文细黑" pitchFamily="2" charset="-122"/>
                <a:ea typeface="华文细黑" pitchFamily="2" charset="-122"/>
              </a:rPr>
              <a:t>111.1111，</a:t>
            </a:r>
            <a:r>
              <a:rPr lang="zh-CN" altLang="en-US" sz="2000" dirty="0" smtClean="0">
                <a:latin typeface="华文细黑" pitchFamily="2" charset="-122"/>
                <a:ea typeface="华文细黑" pitchFamily="2" charset="-122"/>
              </a:rPr>
              <a:t>而其副产品的成本比例是</a:t>
            </a:r>
            <a:r>
              <a:rPr lang="en-US" altLang="zh-CN" sz="2000" dirty="0" smtClean="0">
                <a:latin typeface="华文细黑" pitchFamily="2" charset="-122"/>
                <a:ea typeface="华文细黑" pitchFamily="2" charset="-122"/>
              </a:rPr>
              <a:t>1%，</a:t>
            </a:r>
            <a:r>
              <a:rPr lang="zh-CN" altLang="en-US" sz="2000" dirty="0" smtClean="0">
                <a:latin typeface="华文细黑" pitchFamily="2" charset="-122"/>
                <a:ea typeface="华文细黑" pitchFamily="2" charset="-122"/>
              </a:rPr>
              <a:t>所以副产品缴库单的直接人工</a:t>
            </a:r>
            <a:r>
              <a:rPr lang="en-US" altLang="zh-CN" sz="2000" dirty="0" smtClean="0">
                <a:latin typeface="华文细黑" pitchFamily="2" charset="-122"/>
                <a:ea typeface="华文细黑" pitchFamily="2" charset="-122"/>
              </a:rPr>
              <a:t>=111.11111%=1.1111。</a:t>
            </a:r>
          </a:p>
          <a:p>
            <a:r>
              <a:rPr lang="zh-CN" altLang="en-US" sz="2000" dirty="0" smtClean="0">
                <a:latin typeface="华文细黑" pitchFamily="2" charset="-122"/>
                <a:ea typeface="华文细黑" pitchFamily="2" charset="-122"/>
              </a:rPr>
              <a:t>最后缴库单的直接人工</a:t>
            </a:r>
            <a:r>
              <a:rPr lang="en-US" altLang="zh-CN" sz="2000" dirty="0" smtClean="0">
                <a:latin typeface="华文细黑" pitchFamily="2" charset="-122"/>
                <a:ea typeface="华文细黑" pitchFamily="2" charset="-122"/>
              </a:rPr>
              <a:t>=111.1111-1.1111=110。</a:t>
            </a:r>
          </a:p>
          <a:p>
            <a:endParaRPr lang="en-US" altLang="zh-CN" sz="2000" dirty="0" smtClean="0">
              <a:latin typeface="华文细黑" pitchFamily="2" charset="-122"/>
              <a:ea typeface="华文细黑" pitchFamily="2" charset="-122"/>
            </a:endParaRPr>
          </a:p>
        </p:txBody>
      </p:sp>
      <p:pic>
        <p:nvPicPr>
          <p:cNvPr id="9218" name="Picture 2"/>
          <p:cNvPicPr>
            <a:picLocks noChangeAspect="1" noChangeArrowheads="1"/>
          </p:cNvPicPr>
          <p:nvPr/>
        </p:nvPicPr>
        <p:blipFill>
          <a:blip r:embed="rId2"/>
          <a:srcRect/>
          <a:stretch>
            <a:fillRect/>
          </a:stretch>
        </p:blipFill>
        <p:spPr bwMode="auto">
          <a:xfrm>
            <a:off x="1209675" y="4591050"/>
            <a:ext cx="7486650" cy="1733550"/>
          </a:xfrm>
          <a:prstGeom prst="rect">
            <a:avLst/>
          </a:prstGeom>
          <a:noFill/>
          <a:ln w="9525">
            <a:noFill/>
            <a:miter lim="800000"/>
            <a:headEnd/>
            <a:tailEnd/>
          </a:ln>
        </p:spPr>
      </p:pic>
      <p:pic>
        <p:nvPicPr>
          <p:cNvPr id="5" name="Picture 3"/>
          <p:cNvPicPr>
            <a:picLocks noChangeAspect="1" noChangeArrowheads="1"/>
          </p:cNvPicPr>
          <p:nvPr/>
        </p:nvPicPr>
        <p:blipFill>
          <a:blip r:embed="rId3"/>
          <a:srcRect/>
          <a:stretch>
            <a:fillRect/>
          </a:stretch>
        </p:blipFill>
        <p:spPr bwMode="auto">
          <a:xfrm>
            <a:off x="228600" y="2133600"/>
            <a:ext cx="6924675" cy="2324100"/>
          </a:xfrm>
          <a:prstGeom prst="rect">
            <a:avLst/>
          </a:prstGeom>
          <a:noFill/>
          <a:ln w="9525">
            <a:noFill/>
            <a:miter lim="800000"/>
            <a:headEnd/>
            <a:tailEnd/>
          </a:ln>
        </p:spPr>
      </p:pic>
      <p:sp>
        <p:nvSpPr>
          <p:cNvPr id="6" name="圆角矩形标注 5"/>
          <p:cNvSpPr/>
          <p:nvPr/>
        </p:nvSpPr>
        <p:spPr bwMode="auto">
          <a:xfrm>
            <a:off x="2222500" y="1866900"/>
            <a:ext cx="3060700" cy="777748"/>
          </a:xfrm>
          <a:prstGeom prst="wedgeRoundRectCallout">
            <a:avLst>
              <a:gd name="adj1" fmla="val 83674"/>
              <a:gd name="adj2" fmla="val 86994"/>
              <a:gd name="adj3" fmla="val 16667"/>
            </a:avLst>
          </a:prstGeom>
          <a:gradFill>
            <a:gsLst>
              <a:gs pos="0">
                <a:srgbClr val="5E9EFF"/>
              </a:gs>
              <a:gs pos="39999">
                <a:srgbClr val="85C2FF"/>
              </a:gs>
              <a:gs pos="70000">
                <a:srgbClr val="C4D6EB"/>
              </a:gs>
              <a:gs pos="100000">
                <a:srgbClr val="FFEBFA"/>
              </a:gs>
            </a:gsLst>
            <a:lin ang="16200000" scaled="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zh-CN" altLang="en-US" sz="2000" smtClean="0">
                <a:solidFill>
                  <a:schemeClr val="bg1"/>
                </a:solidFill>
                <a:effectLst>
                  <a:outerShdw blurRad="38100" dist="38100" dir="2700000" algn="tl">
                    <a:srgbClr val="000000">
                      <a:alpha val="43137"/>
                    </a:srgbClr>
                  </a:outerShdw>
                </a:effectLst>
                <a:latin typeface="Calibri" pitchFamily="34" charset="0"/>
              </a:rPr>
              <a:t>费用分摊后的结果可以通过产品成本分析表查看</a:t>
            </a:r>
            <a:endParaRPr lang="zh-CN" altLang="en-US" sz="2000" dirty="0" smtClean="0">
              <a:solidFill>
                <a:schemeClr val="bg1"/>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332399"/>
          </a:xfrm>
        </p:spPr>
        <p:txBody>
          <a:bodyPr/>
          <a:lstStyle/>
          <a:p>
            <a:r>
              <a:rPr lang="zh-CN" altLang="en-US" dirty="0" smtClean="0">
                <a:latin typeface="华文细黑" pitchFamily="2" charset="-122"/>
                <a:ea typeface="华文细黑" pitchFamily="2" charset="-122"/>
              </a:rPr>
              <a:t>副产品成本计算</a:t>
            </a:r>
            <a:r>
              <a:rPr lang="en-US" altLang="zh-CN" dirty="0" smtClean="0">
                <a:latin typeface="华文细黑" pitchFamily="2" charset="-122"/>
                <a:ea typeface="华文细黑" pitchFamily="2" charset="-122"/>
              </a:rPr>
              <a:t>-</a:t>
            </a:r>
            <a:r>
              <a:rPr lang="zh-CN" altLang="en-US" dirty="0" smtClean="0">
                <a:latin typeface="华文细黑" pitchFamily="2" charset="-122"/>
                <a:ea typeface="华文细黑" pitchFamily="2" charset="-122"/>
              </a:rPr>
              <a:t>固定比例法</a:t>
            </a:r>
            <a:endParaRPr lang="zh-CN" altLang="en-US" dirty="0"/>
          </a:p>
        </p:txBody>
      </p:sp>
      <p:sp>
        <p:nvSpPr>
          <p:cNvPr id="3" name="文本占位符 2"/>
          <p:cNvSpPr>
            <a:spLocks noGrp="1"/>
          </p:cNvSpPr>
          <p:nvPr>
            <p:ph type="body" sz="quarter" idx="10"/>
          </p:nvPr>
        </p:nvSpPr>
        <p:spPr>
          <a:xfrm>
            <a:off x="381000" y="647700"/>
            <a:ext cx="8382000" cy="6019800"/>
          </a:xfrm>
        </p:spPr>
        <p:txBody>
          <a:bodyPr/>
          <a:lstStyle/>
          <a:p>
            <a:r>
              <a:rPr lang="zh-CN" altLang="en-US" sz="2000" dirty="0" smtClean="0">
                <a:latin typeface="华文细黑" pitchFamily="2" charset="-122"/>
                <a:ea typeface="华文细黑" pitchFamily="2" charset="-122"/>
              </a:rPr>
              <a:t>成本计算原料成本时，</a:t>
            </a:r>
          </a:p>
          <a:p>
            <a:r>
              <a:rPr lang="zh-CN" altLang="en-US" sz="2000" dirty="0" smtClean="0">
                <a:latin typeface="华文细黑" pitchFamily="2" charset="-122"/>
                <a:ea typeface="华文细黑" pitchFamily="2" charset="-122"/>
              </a:rPr>
              <a:t>先计算成品缴库单的直接原料成本</a:t>
            </a:r>
          </a:p>
          <a:p>
            <a:r>
              <a:rPr lang="zh-CN" altLang="en-US" sz="2000" dirty="0" smtClean="0">
                <a:latin typeface="华文细黑" pitchFamily="2" charset="-122"/>
                <a:ea typeface="华文细黑" pitchFamily="2" charset="-122"/>
              </a:rPr>
              <a:t>然后，计算成品缴库单的副产品成本。副产品缴库单的直接原料成本、托工费用、直接人工、制造费用、耗用物料</a:t>
            </a:r>
            <a:r>
              <a:rPr lang="en-US" altLang="zh-CN" sz="2000" dirty="0" smtClean="0">
                <a:latin typeface="华文细黑" pitchFamily="2" charset="-122"/>
                <a:ea typeface="华文细黑" pitchFamily="2" charset="-122"/>
              </a:rPr>
              <a:t>=</a:t>
            </a:r>
            <a:r>
              <a:rPr lang="zh-CN" altLang="en-US" sz="2000" dirty="0" smtClean="0">
                <a:latin typeface="华文细黑" pitchFamily="2" charset="-122"/>
                <a:ea typeface="华文细黑" pitchFamily="2" charset="-122"/>
              </a:rPr>
              <a:t>对应缴库单的直接原料、托工费用*副产品缴库记录的成本比例</a:t>
            </a:r>
            <a:r>
              <a:rPr lang="en-US" altLang="zh-CN" sz="2000" dirty="0" smtClean="0">
                <a:latin typeface="华文细黑" pitchFamily="2" charset="-122"/>
                <a:ea typeface="华文细黑" pitchFamily="2" charset="-122"/>
              </a:rPr>
              <a:t>/100 。</a:t>
            </a:r>
            <a:endParaRPr lang="zh-CN" altLang="en-US" sz="2000" dirty="0" smtClean="0">
              <a:latin typeface="华文细黑" pitchFamily="2" charset="-122"/>
              <a:ea typeface="华文细黑" pitchFamily="2" charset="-122"/>
            </a:endParaRPr>
          </a:p>
          <a:p>
            <a:r>
              <a:rPr lang="zh-CN" altLang="en-US" sz="2000" dirty="0" smtClean="0">
                <a:latin typeface="华文细黑" pitchFamily="2" charset="-122"/>
                <a:ea typeface="华文细黑" pitchFamily="2" charset="-122"/>
              </a:rPr>
              <a:t>重新计算有“副产品”的成品缴库单的直接原料、托工费用、直接人工、制造费用、耗用物料： 成品缴库单的直接原料、托工费用、直接人工、制造费用、耗用物料</a:t>
            </a:r>
            <a:r>
              <a:rPr lang="en-US" altLang="zh-CN" sz="2000" dirty="0" smtClean="0">
                <a:latin typeface="华文细黑" pitchFamily="2" charset="-122"/>
                <a:ea typeface="华文细黑" pitchFamily="2" charset="-122"/>
              </a:rPr>
              <a:t>=</a:t>
            </a:r>
            <a:r>
              <a:rPr lang="zh-CN" altLang="en-US" sz="2000" dirty="0" smtClean="0">
                <a:latin typeface="华文细黑" pitchFamily="2" charset="-122"/>
                <a:ea typeface="华文细黑" pitchFamily="2" charset="-122"/>
              </a:rPr>
              <a:t>原成品缴库单的直接原料、托工费用、直接人工、制造费用、耗用物料减去“副产品缴库单”记录的直接原料、托工费用、直接人工、制造费用、耗用物料。 </a:t>
            </a:r>
          </a:p>
          <a:p>
            <a:endParaRPr lang="zh-CN" altLang="en-US" sz="2000" dirty="0">
              <a:latin typeface="华文细黑" pitchFamily="2" charset="-122"/>
              <a:ea typeface="华文细黑" pitchFamily="2" charset="-122"/>
            </a:endParaRPr>
          </a:p>
        </p:txBody>
      </p:sp>
      <p:pic>
        <p:nvPicPr>
          <p:cNvPr id="10242" name="Picture 2"/>
          <p:cNvPicPr>
            <a:picLocks noChangeAspect="1" noChangeArrowheads="1"/>
          </p:cNvPicPr>
          <p:nvPr/>
        </p:nvPicPr>
        <p:blipFill>
          <a:blip r:embed="rId2"/>
          <a:srcRect/>
          <a:stretch>
            <a:fillRect/>
          </a:stretch>
        </p:blipFill>
        <p:spPr bwMode="auto">
          <a:xfrm>
            <a:off x="561975" y="3708400"/>
            <a:ext cx="6953250" cy="31496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332399"/>
          </a:xfrm>
        </p:spPr>
        <p:txBody>
          <a:bodyPr/>
          <a:lstStyle/>
          <a:p>
            <a:r>
              <a:rPr lang="zh-CN" altLang="en-US" dirty="0" smtClean="0">
                <a:latin typeface="华文细黑" pitchFamily="2" charset="-122"/>
                <a:ea typeface="华文细黑" pitchFamily="2" charset="-122"/>
              </a:rPr>
              <a:t>副产品成本计算</a:t>
            </a:r>
            <a:r>
              <a:rPr lang="en-US" altLang="zh-CN" dirty="0" smtClean="0">
                <a:latin typeface="华文细黑" pitchFamily="2" charset="-122"/>
                <a:ea typeface="华文细黑" pitchFamily="2" charset="-122"/>
              </a:rPr>
              <a:t>-</a:t>
            </a:r>
            <a:r>
              <a:rPr lang="zh-CN" altLang="en-US" dirty="0" smtClean="0">
                <a:latin typeface="华文细黑" pitchFamily="2" charset="-122"/>
                <a:ea typeface="华文细黑" pitchFamily="2" charset="-122"/>
              </a:rPr>
              <a:t>固定比例法</a:t>
            </a:r>
            <a:endParaRPr lang="zh-CN" altLang="en-US" dirty="0"/>
          </a:p>
        </p:txBody>
      </p:sp>
      <p:sp>
        <p:nvSpPr>
          <p:cNvPr id="3" name="文本占位符 2"/>
          <p:cNvSpPr>
            <a:spLocks noGrp="1"/>
          </p:cNvSpPr>
          <p:nvPr>
            <p:ph type="body" sz="quarter" idx="10"/>
          </p:nvPr>
        </p:nvSpPr>
        <p:spPr>
          <a:xfrm>
            <a:off x="381000" y="584200"/>
            <a:ext cx="8382000" cy="3038214"/>
          </a:xfrm>
        </p:spPr>
        <p:txBody>
          <a:bodyPr/>
          <a:lstStyle/>
          <a:p>
            <a:r>
              <a:rPr lang="zh-CN" altLang="en-US" sz="1800" dirty="0" smtClean="0">
                <a:latin typeface="华文细黑" pitchFamily="2" charset="-122"/>
                <a:ea typeface="华文细黑" pitchFamily="2" charset="-122"/>
              </a:rPr>
              <a:t>先计算缴库单的直接原料成本。</a:t>
            </a:r>
            <a:r>
              <a:rPr lang="en-US" altLang="zh-CN" sz="1800" dirty="0" smtClean="0">
                <a:latin typeface="华文细黑" pitchFamily="2" charset="-122"/>
                <a:ea typeface="华文细黑" pitchFamily="2" charset="-122"/>
              </a:rPr>
              <a:t> </a:t>
            </a:r>
            <a:r>
              <a:rPr lang="zh-CN" altLang="en-US" sz="1800" dirty="0" smtClean="0">
                <a:latin typeface="华文细黑" pitchFamily="2" charset="-122"/>
                <a:ea typeface="华文细黑" pitchFamily="2" charset="-122"/>
              </a:rPr>
              <a:t>制令单</a:t>
            </a:r>
            <a:r>
              <a:rPr lang="en-US" altLang="zh-CN" sz="1800" dirty="0" smtClean="0">
                <a:latin typeface="华文细黑" pitchFamily="2" charset="-122"/>
                <a:ea typeface="华文细黑" pitchFamily="2" charset="-122"/>
              </a:rPr>
              <a:t>MO00120813001，</a:t>
            </a:r>
            <a:r>
              <a:rPr lang="zh-CN" altLang="en-US" sz="1800" dirty="0" smtClean="0">
                <a:latin typeface="华文细黑" pitchFamily="2" charset="-122"/>
                <a:ea typeface="华文细黑" pitchFamily="2" charset="-122"/>
              </a:rPr>
              <a:t>生产数量</a:t>
            </a:r>
            <a:r>
              <a:rPr lang="en-US" altLang="zh-CN" sz="1800" dirty="0" smtClean="0">
                <a:latin typeface="华文细黑" pitchFamily="2" charset="-122"/>
                <a:ea typeface="华文细黑" pitchFamily="2" charset="-122"/>
              </a:rPr>
              <a:t>30，</a:t>
            </a:r>
            <a:r>
              <a:rPr lang="zh-CN" altLang="en-US" sz="1800" dirty="0" smtClean="0">
                <a:latin typeface="华文细黑" pitchFamily="2" charset="-122"/>
                <a:ea typeface="华文细黑" pitchFamily="2" charset="-122"/>
              </a:rPr>
              <a:t>领用料件</a:t>
            </a:r>
            <a:r>
              <a:rPr lang="en-US" altLang="zh-CN" sz="1800" dirty="0" smtClean="0">
                <a:latin typeface="华文细黑" pitchFamily="2" charset="-122"/>
                <a:ea typeface="华文细黑" pitchFamily="2" charset="-122"/>
              </a:rPr>
              <a:t>3001</a:t>
            </a:r>
            <a:r>
              <a:rPr lang="zh-CN" altLang="en-US" sz="1800" dirty="0" smtClean="0">
                <a:latin typeface="华文细黑" pitchFamily="2" charset="-122"/>
                <a:ea typeface="华文细黑" pitchFamily="2" charset="-122"/>
              </a:rPr>
              <a:t>胶带的数量</a:t>
            </a:r>
            <a:r>
              <a:rPr lang="en-US" altLang="zh-CN" sz="1800" dirty="0" smtClean="0">
                <a:latin typeface="华文细黑" pitchFamily="2" charset="-122"/>
                <a:ea typeface="华文细黑" pitchFamily="2" charset="-122"/>
              </a:rPr>
              <a:t>30，</a:t>
            </a:r>
            <a:r>
              <a:rPr lang="zh-CN" altLang="en-US" sz="1800" dirty="0" smtClean="0">
                <a:latin typeface="华文细黑" pitchFamily="2" charset="-122"/>
                <a:ea typeface="华文细黑" pitchFamily="2" charset="-122"/>
              </a:rPr>
              <a:t>其成本是</a:t>
            </a:r>
            <a:r>
              <a:rPr lang="en-US" altLang="zh-CN" sz="1800" dirty="0" smtClean="0">
                <a:latin typeface="华文细黑" pitchFamily="2" charset="-122"/>
                <a:ea typeface="华文细黑" pitchFamily="2" charset="-122"/>
              </a:rPr>
              <a:t>30，</a:t>
            </a:r>
            <a:r>
              <a:rPr lang="zh-CN" altLang="en-US" sz="1800" dirty="0" smtClean="0">
                <a:latin typeface="华文细黑" pitchFamily="2" charset="-122"/>
                <a:ea typeface="华文细黑" pitchFamily="2" charset="-122"/>
              </a:rPr>
              <a:t>所以生产一个成品的成本是料件成本</a:t>
            </a:r>
            <a:r>
              <a:rPr lang="en-US" altLang="zh-CN" sz="1800" dirty="0" smtClean="0">
                <a:latin typeface="华文细黑" pitchFamily="2" charset="-122"/>
                <a:ea typeface="华文细黑" pitchFamily="2" charset="-122"/>
              </a:rPr>
              <a:t>30/</a:t>
            </a:r>
            <a:r>
              <a:rPr lang="zh-CN" altLang="en-US" sz="1800" dirty="0" smtClean="0">
                <a:latin typeface="华文细黑" pitchFamily="2" charset="-122"/>
                <a:ea typeface="华文细黑" pitchFamily="2" charset="-122"/>
              </a:rPr>
              <a:t>领料数量</a:t>
            </a:r>
            <a:r>
              <a:rPr lang="en-US" altLang="zh-CN" sz="1800" dirty="0" smtClean="0">
                <a:latin typeface="华文细黑" pitchFamily="2" charset="-122"/>
                <a:ea typeface="华文细黑" pitchFamily="2" charset="-122"/>
              </a:rPr>
              <a:t>30*</a:t>
            </a:r>
            <a:r>
              <a:rPr lang="zh-CN" altLang="en-US" sz="1800" dirty="0" smtClean="0">
                <a:latin typeface="华文细黑" pitchFamily="2" charset="-122"/>
                <a:ea typeface="华文细黑" pitchFamily="2" charset="-122"/>
              </a:rPr>
              <a:t>制令单的应领量</a:t>
            </a:r>
            <a:r>
              <a:rPr lang="en-US" altLang="zh-CN" sz="1800" dirty="0" smtClean="0">
                <a:latin typeface="华文细黑" pitchFamily="2" charset="-122"/>
                <a:ea typeface="华文细黑" pitchFamily="2" charset="-122"/>
              </a:rPr>
              <a:t>30/</a:t>
            </a:r>
            <a:r>
              <a:rPr lang="zh-CN" altLang="en-US" sz="1800" dirty="0" smtClean="0">
                <a:latin typeface="华文细黑" pitchFamily="2" charset="-122"/>
                <a:ea typeface="华文细黑" pitchFamily="2" charset="-122"/>
              </a:rPr>
              <a:t>制令单生产数量</a:t>
            </a:r>
            <a:r>
              <a:rPr lang="en-US" altLang="zh-CN" sz="1800" dirty="0" smtClean="0">
                <a:latin typeface="华文细黑" pitchFamily="2" charset="-122"/>
                <a:ea typeface="华文细黑" pitchFamily="2" charset="-122"/>
              </a:rPr>
              <a:t>30=1。</a:t>
            </a:r>
            <a:r>
              <a:rPr lang="zh-CN" altLang="en-US" sz="1800" dirty="0" smtClean="0">
                <a:latin typeface="华文细黑" pitchFamily="2" charset="-122"/>
                <a:ea typeface="华文细黑" pitchFamily="2" charset="-122"/>
              </a:rPr>
              <a:t>缴库单</a:t>
            </a:r>
            <a:r>
              <a:rPr lang="en-US" altLang="zh-CN" sz="1800" dirty="0" smtClean="0">
                <a:latin typeface="华文细黑" pitchFamily="2" charset="-122"/>
                <a:ea typeface="华文细黑" pitchFamily="2" charset="-122"/>
              </a:rPr>
              <a:t>MM00120813003，</a:t>
            </a:r>
            <a:r>
              <a:rPr lang="zh-CN" altLang="en-US" sz="1800" dirty="0" smtClean="0">
                <a:latin typeface="华文细黑" pitchFamily="2" charset="-122"/>
                <a:ea typeface="华文细黑" pitchFamily="2" charset="-122"/>
              </a:rPr>
              <a:t>缴库数量</a:t>
            </a:r>
            <a:r>
              <a:rPr lang="en-US" altLang="zh-CN" sz="1800" dirty="0" smtClean="0">
                <a:latin typeface="华文细黑" pitchFamily="2" charset="-122"/>
                <a:ea typeface="华文细黑" pitchFamily="2" charset="-122"/>
              </a:rPr>
              <a:t>2*</a:t>
            </a:r>
            <a:r>
              <a:rPr lang="zh-CN" altLang="en-US" sz="1800" dirty="0" smtClean="0">
                <a:latin typeface="华文细黑" pitchFamily="2" charset="-122"/>
                <a:ea typeface="华文细黑" pitchFamily="2" charset="-122"/>
              </a:rPr>
              <a:t>单位成本</a:t>
            </a:r>
            <a:r>
              <a:rPr lang="en-US" altLang="zh-CN" sz="1800" dirty="0" smtClean="0">
                <a:latin typeface="华文细黑" pitchFamily="2" charset="-122"/>
                <a:ea typeface="华文细黑" pitchFamily="2" charset="-122"/>
              </a:rPr>
              <a:t>1=2。</a:t>
            </a:r>
          </a:p>
          <a:p>
            <a:r>
              <a:rPr lang="zh-CN" altLang="en-US" sz="1800" dirty="0" smtClean="0">
                <a:latin typeface="华文细黑" pitchFamily="2" charset="-122"/>
                <a:ea typeface="华文细黑" pitchFamily="2" charset="-122"/>
              </a:rPr>
              <a:t>再计算缴库单</a:t>
            </a:r>
            <a:r>
              <a:rPr lang="en-US" altLang="zh-CN" sz="1800" dirty="0" smtClean="0">
                <a:latin typeface="华文细黑" pitchFamily="2" charset="-122"/>
                <a:ea typeface="华文细黑" pitchFamily="2" charset="-122"/>
              </a:rPr>
              <a:t>MM00120813003</a:t>
            </a:r>
            <a:r>
              <a:rPr lang="zh-CN" altLang="en-US" sz="1800" dirty="0" smtClean="0">
                <a:latin typeface="华文细黑" pitchFamily="2" charset="-122"/>
                <a:ea typeface="华文细黑" pitchFamily="2" charset="-122"/>
              </a:rPr>
              <a:t>副产品的成本</a:t>
            </a:r>
            <a:r>
              <a:rPr lang="en-US" altLang="zh-CN" sz="1800" dirty="0" smtClean="0">
                <a:latin typeface="华文细黑" pitchFamily="2" charset="-122"/>
                <a:ea typeface="华文细黑" pitchFamily="2" charset="-122"/>
              </a:rPr>
              <a:t>=</a:t>
            </a:r>
            <a:r>
              <a:rPr lang="zh-CN" altLang="en-US" sz="1800" dirty="0" smtClean="0">
                <a:latin typeface="华文细黑" pitchFamily="2" charset="-122"/>
                <a:ea typeface="华文细黑" pitchFamily="2" charset="-122"/>
              </a:rPr>
              <a:t>缴库单成本</a:t>
            </a:r>
            <a:r>
              <a:rPr lang="en-US" altLang="zh-CN" sz="1800" dirty="0" smtClean="0">
                <a:latin typeface="华文细黑" pitchFamily="2" charset="-122"/>
                <a:ea typeface="华文细黑" pitchFamily="2" charset="-122"/>
              </a:rPr>
              <a:t>2*</a:t>
            </a:r>
            <a:r>
              <a:rPr lang="zh-CN" altLang="en-US" sz="1800" dirty="0" smtClean="0">
                <a:latin typeface="华文细黑" pitchFamily="2" charset="-122"/>
                <a:ea typeface="华文细黑" pitchFamily="2" charset="-122"/>
              </a:rPr>
              <a:t>成本比例</a:t>
            </a:r>
            <a:r>
              <a:rPr lang="en-US" altLang="zh-CN" sz="1800" dirty="0" smtClean="0">
                <a:latin typeface="华文细黑" pitchFamily="2" charset="-122"/>
                <a:ea typeface="华文细黑" pitchFamily="2" charset="-122"/>
              </a:rPr>
              <a:t>1%=0.02</a:t>
            </a:r>
          </a:p>
          <a:p>
            <a:r>
              <a:rPr lang="zh-CN" altLang="en-US" sz="1800" dirty="0" smtClean="0">
                <a:latin typeface="华文细黑" pitchFamily="2" charset="-122"/>
                <a:ea typeface="华文细黑" pitchFamily="2" charset="-122"/>
              </a:rPr>
              <a:t>最后缴库单的成本</a:t>
            </a:r>
            <a:r>
              <a:rPr lang="en-US" altLang="zh-CN" sz="1800" dirty="0" smtClean="0">
                <a:latin typeface="华文细黑" pitchFamily="2" charset="-122"/>
                <a:ea typeface="华文细黑" pitchFamily="2" charset="-122"/>
              </a:rPr>
              <a:t>=</a:t>
            </a:r>
            <a:r>
              <a:rPr lang="zh-CN" altLang="en-US" sz="1800" dirty="0" smtClean="0">
                <a:latin typeface="华文细黑" pitchFamily="2" charset="-122"/>
                <a:ea typeface="华文细黑" pitchFamily="2" charset="-122"/>
              </a:rPr>
              <a:t>原缴库的直接原料成本</a:t>
            </a:r>
            <a:r>
              <a:rPr lang="en-US" altLang="zh-CN" sz="1800" dirty="0" smtClean="0">
                <a:latin typeface="华文细黑" pitchFamily="2" charset="-122"/>
                <a:ea typeface="华文细黑" pitchFamily="2" charset="-122"/>
              </a:rPr>
              <a:t>2-</a:t>
            </a:r>
            <a:r>
              <a:rPr lang="zh-CN" altLang="en-US" sz="1800" dirty="0" smtClean="0">
                <a:latin typeface="华文细黑" pitchFamily="2" charset="-122"/>
                <a:ea typeface="华文细黑" pitchFamily="2" charset="-122"/>
              </a:rPr>
              <a:t>副产品的缴库成本</a:t>
            </a:r>
            <a:r>
              <a:rPr lang="en-US" altLang="zh-CN" sz="1800" dirty="0" smtClean="0">
                <a:latin typeface="华文细黑" pitchFamily="2" charset="-122"/>
                <a:ea typeface="华文细黑" pitchFamily="2" charset="-122"/>
              </a:rPr>
              <a:t>0.02=1.98。</a:t>
            </a:r>
            <a:endParaRPr lang="zh-CN" altLang="en-US" sz="1800" dirty="0" smtClean="0">
              <a:latin typeface="华文细黑" pitchFamily="2" charset="-122"/>
              <a:ea typeface="华文细黑" pitchFamily="2" charset="-122"/>
            </a:endParaRPr>
          </a:p>
          <a:p>
            <a:endParaRPr lang="zh-CN" altLang="en-US" sz="1800" dirty="0"/>
          </a:p>
        </p:txBody>
      </p:sp>
      <p:pic>
        <p:nvPicPr>
          <p:cNvPr id="11266" name="Picture 2"/>
          <p:cNvPicPr>
            <a:picLocks noChangeAspect="1" noChangeArrowheads="1"/>
          </p:cNvPicPr>
          <p:nvPr/>
        </p:nvPicPr>
        <p:blipFill>
          <a:blip r:embed="rId2"/>
          <a:srcRect/>
          <a:stretch>
            <a:fillRect/>
          </a:stretch>
        </p:blipFill>
        <p:spPr bwMode="auto">
          <a:xfrm>
            <a:off x="434975" y="2419350"/>
            <a:ext cx="6877050" cy="1714500"/>
          </a:xfrm>
          <a:prstGeom prst="rect">
            <a:avLst/>
          </a:prstGeom>
          <a:noFill/>
          <a:ln w="9525">
            <a:noFill/>
            <a:miter lim="800000"/>
            <a:headEnd/>
            <a:tailEnd/>
          </a:ln>
        </p:spPr>
      </p:pic>
      <p:pic>
        <p:nvPicPr>
          <p:cNvPr id="11267" name="Picture 3"/>
          <p:cNvPicPr>
            <a:picLocks noChangeAspect="1" noChangeArrowheads="1"/>
          </p:cNvPicPr>
          <p:nvPr/>
        </p:nvPicPr>
        <p:blipFill>
          <a:blip r:embed="rId3"/>
          <a:srcRect/>
          <a:stretch>
            <a:fillRect/>
          </a:stretch>
        </p:blipFill>
        <p:spPr bwMode="auto">
          <a:xfrm>
            <a:off x="363538" y="4316413"/>
            <a:ext cx="7019925" cy="170497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sunlikeerp2.png"/>
          <p:cNvPicPr>
            <a:picLocks noChangeAspect="1"/>
          </p:cNvPicPr>
          <p:nvPr/>
        </p:nvPicPr>
        <p:blipFill>
          <a:blip r:embed="rId3"/>
          <a:stretch>
            <a:fillRect/>
          </a:stretch>
        </p:blipFill>
        <p:spPr>
          <a:xfrm>
            <a:off x="2038350" y="1079500"/>
            <a:ext cx="5086350" cy="3390900"/>
          </a:xfrm>
          <a:prstGeom prst="rect">
            <a:avLst/>
          </a:prstGeom>
        </p:spPr>
      </p:pic>
    </p:spTree>
  </p:cSld>
  <p:clrMapOvr>
    <a:masterClrMapping/>
  </p:clrMapOvr>
  <p:transition advTm="1350765">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332399"/>
          </a:xfrm>
        </p:spPr>
        <p:txBody>
          <a:bodyPr/>
          <a:lstStyle/>
          <a:p>
            <a:r>
              <a:rPr lang="zh-CN" altLang="en-US" dirty="0" smtClean="0">
                <a:latin typeface="华文细黑" pitchFamily="2" charset="-122"/>
                <a:ea typeface="华文细黑" pitchFamily="2" charset="-122"/>
              </a:rPr>
              <a:t>营业人资料设定</a:t>
            </a:r>
            <a:endParaRPr lang="zh-CN" altLang="en-US" dirty="0">
              <a:latin typeface="华文细黑" pitchFamily="2" charset="-122"/>
              <a:ea typeface="华文细黑" pitchFamily="2" charset="-122"/>
            </a:endParaRPr>
          </a:p>
        </p:txBody>
      </p:sp>
      <p:sp>
        <p:nvSpPr>
          <p:cNvPr id="3" name="文本占位符 2"/>
          <p:cNvSpPr>
            <a:spLocks noGrp="1"/>
          </p:cNvSpPr>
          <p:nvPr>
            <p:ph type="body" sz="quarter" idx="10"/>
          </p:nvPr>
        </p:nvSpPr>
        <p:spPr>
          <a:xfrm>
            <a:off x="304800" y="698500"/>
            <a:ext cx="8623300" cy="3139814"/>
          </a:xfrm>
        </p:spPr>
        <p:txBody>
          <a:bodyPr/>
          <a:lstStyle/>
          <a:p>
            <a:r>
              <a:rPr lang="zh-CN" altLang="en-US" sz="2000" dirty="0" smtClean="0">
                <a:latin typeface="华文细黑" pitchFamily="2" charset="-122"/>
                <a:ea typeface="华文细黑" pitchFamily="2" charset="-122"/>
              </a:rPr>
              <a:t>营业人资料设定中要设置副产品成本方式。</a:t>
            </a:r>
            <a:endParaRPr lang="en-US" altLang="zh-CN" sz="2000" dirty="0" smtClean="0">
              <a:latin typeface="华文细黑" pitchFamily="2" charset="-122"/>
              <a:ea typeface="华文细黑" pitchFamily="2" charset="-122"/>
            </a:endParaRPr>
          </a:p>
          <a:p>
            <a:r>
              <a:rPr lang="zh-CN" altLang="en-US" sz="2000" dirty="0" smtClean="0">
                <a:latin typeface="华文细黑" pitchFamily="2" charset="-122"/>
                <a:ea typeface="华文细黑" pitchFamily="2" charset="-122"/>
              </a:rPr>
              <a:t>固定成本法： 可以先设置副产品的单位标准成本。副产品成本</a:t>
            </a:r>
            <a:r>
              <a:rPr lang="en-US" altLang="zh-CN" sz="2000" dirty="0" smtClean="0">
                <a:latin typeface="华文细黑" pitchFamily="2" charset="-122"/>
                <a:ea typeface="华文细黑" pitchFamily="2" charset="-122"/>
              </a:rPr>
              <a:t>=</a:t>
            </a:r>
            <a:r>
              <a:rPr lang="zh-CN" altLang="en-US" sz="2000" dirty="0" smtClean="0">
                <a:latin typeface="华文细黑" pitchFamily="2" charset="-122"/>
                <a:ea typeface="华文细黑" pitchFamily="2" charset="-122"/>
              </a:rPr>
              <a:t>副产品数量*副产品的单位标准成本；如果未设标准成本，单据中需要手工输入副产品的成本。</a:t>
            </a:r>
            <a:endParaRPr lang="en-US" altLang="zh-CN" sz="2000" dirty="0" smtClean="0">
              <a:latin typeface="华文细黑" pitchFamily="2" charset="-122"/>
              <a:ea typeface="华文细黑" pitchFamily="2" charset="-122"/>
            </a:endParaRPr>
          </a:p>
          <a:p>
            <a:r>
              <a:rPr lang="zh-CN" altLang="en-US" sz="2000" dirty="0" smtClean="0">
                <a:latin typeface="华文细黑" pitchFamily="2" charset="-122"/>
                <a:ea typeface="华文细黑" pitchFamily="2" charset="-122"/>
              </a:rPr>
              <a:t>固定比例法：为主</a:t>
            </a:r>
            <a:r>
              <a:rPr lang="en-US" altLang="zh-CN" sz="2000" dirty="0" smtClean="0">
                <a:latin typeface="华文细黑" pitchFamily="2" charset="-122"/>
                <a:ea typeface="华文细黑" pitchFamily="2" charset="-122"/>
              </a:rPr>
              <a:t>/</a:t>
            </a:r>
            <a:r>
              <a:rPr lang="zh-CN" altLang="en-US" sz="2000" dirty="0" smtClean="0">
                <a:latin typeface="华文细黑" pitchFamily="2" charset="-122"/>
                <a:ea typeface="华文细黑" pitchFamily="2" charset="-122"/>
              </a:rPr>
              <a:t>副产品的成本设定一定的分配比例，如果知道副产品的成本占主产品的成本比例时，可以选择此种成本方式。选择此种方式后，在有关单据的副产品输入中均会出现成本比例的栏位。先计算出制令单的缴库总生产成本后，再按分配比例计算主</a:t>
            </a:r>
            <a:r>
              <a:rPr lang="en-US" altLang="zh-CN" sz="2000" dirty="0" smtClean="0">
                <a:latin typeface="华文细黑" pitchFamily="2" charset="-122"/>
                <a:ea typeface="华文细黑" pitchFamily="2" charset="-122"/>
              </a:rPr>
              <a:t>/</a:t>
            </a:r>
            <a:r>
              <a:rPr lang="zh-CN" altLang="en-US" sz="2000" dirty="0" smtClean="0">
                <a:latin typeface="华文细黑" pitchFamily="2" charset="-122"/>
                <a:ea typeface="华文细黑" pitchFamily="2" charset="-122"/>
              </a:rPr>
              <a:t>副产品的成本。</a:t>
            </a:r>
            <a:endParaRPr lang="zh-CN" altLang="en-US" sz="2000" dirty="0">
              <a:latin typeface="华文细黑" pitchFamily="2" charset="-122"/>
              <a:ea typeface="华文细黑" pitchFamily="2" charset="-122"/>
            </a:endParaRPr>
          </a:p>
        </p:txBody>
      </p:sp>
      <p:pic>
        <p:nvPicPr>
          <p:cNvPr id="1028" name="Picture 4"/>
          <p:cNvPicPr>
            <a:picLocks noChangeAspect="1" noChangeArrowheads="1"/>
          </p:cNvPicPr>
          <p:nvPr/>
        </p:nvPicPr>
        <p:blipFill>
          <a:blip r:embed="rId2"/>
          <a:srcRect/>
          <a:stretch>
            <a:fillRect/>
          </a:stretch>
        </p:blipFill>
        <p:spPr bwMode="auto">
          <a:xfrm>
            <a:off x="1308100" y="3159125"/>
            <a:ext cx="7258050" cy="353377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215900"/>
            <a:ext cx="4826000" cy="435587"/>
          </a:xfrm>
        </p:spPr>
        <p:txBody>
          <a:bodyPr/>
          <a:lstStyle/>
          <a:p>
            <a:r>
              <a:rPr lang="zh-CN" altLang="en-US" dirty="0" smtClean="0">
                <a:latin typeface="华文细黑" pitchFamily="2" charset="-122"/>
                <a:ea typeface="华文细黑" pitchFamily="2" charset="-122"/>
              </a:rPr>
              <a:t>副产品在单据中的应用</a:t>
            </a:r>
            <a:endParaRPr lang="zh-CN" altLang="en-US" dirty="0">
              <a:latin typeface="华文细黑" pitchFamily="2" charset="-122"/>
              <a:ea typeface="华文细黑" pitchFamily="2" charset="-122"/>
            </a:endParaRPr>
          </a:p>
        </p:txBody>
      </p:sp>
      <p:sp>
        <p:nvSpPr>
          <p:cNvPr id="3" name="文本占位符 2"/>
          <p:cNvSpPr>
            <a:spLocks noGrp="1"/>
          </p:cNvSpPr>
          <p:nvPr>
            <p:ph type="body" sz="quarter" idx="10"/>
          </p:nvPr>
        </p:nvSpPr>
        <p:spPr>
          <a:xfrm>
            <a:off x="381000" y="812800"/>
            <a:ext cx="8432800" cy="5219700"/>
          </a:xfrm>
        </p:spPr>
        <p:txBody>
          <a:bodyPr/>
          <a:lstStyle/>
          <a:p>
            <a:r>
              <a:rPr lang="en-US" altLang="zh-CN" sz="2400" dirty="0" smtClean="0">
                <a:latin typeface="华文细黑" pitchFamily="2" charset="-122"/>
                <a:ea typeface="华文细黑" pitchFamily="2" charset="-122"/>
              </a:rPr>
              <a:t>BOM</a:t>
            </a:r>
            <a:r>
              <a:rPr lang="zh-CN" altLang="en-US" sz="2400" dirty="0" smtClean="0">
                <a:latin typeface="华文细黑" pitchFamily="2" charset="-122"/>
                <a:ea typeface="华文细黑" pitchFamily="2" charset="-122"/>
              </a:rPr>
              <a:t>物料表中副产品的输入</a:t>
            </a:r>
          </a:p>
          <a:p>
            <a:r>
              <a:rPr lang="zh-CN" altLang="en-US" sz="2400" dirty="0" smtClean="0">
                <a:latin typeface="华文细黑" pitchFamily="2" charset="-122"/>
                <a:ea typeface="华文细黑" pitchFamily="2" charset="-122"/>
              </a:rPr>
              <a:t>在</a:t>
            </a:r>
            <a:r>
              <a:rPr lang="en-US" altLang="zh-CN" sz="2400" dirty="0" smtClean="0">
                <a:latin typeface="华文细黑" pitchFamily="2" charset="-122"/>
                <a:ea typeface="华文细黑" pitchFamily="2" charset="-122"/>
              </a:rPr>
              <a:t>[</a:t>
            </a:r>
            <a:r>
              <a:rPr lang="zh-CN" altLang="en-US" sz="2400" dirty="0" smtClean="0">
                <a:latin typeface="华文细黑" pitchFamily="2" charset="-122"/>
                <a:ea typeface="华文细黑" pitchFamily="2" charset="-122"/>
              </a:rPr>
              <a:t>商品物料表</a:t>
            </a:r>
            <a:r>
              <a:rPr lang="en-US" altLang="zh-CN" sz="2400" dirty="0" smtClean="0">
                <a:latin typeface="华文细黑" pitchFamily="2" charset="-122"/>
                <a:ea typeface="华文细黑" pitchFamily="2" charset="-122"/>
              </a:rPr>
              <a:t>]</a:t>
            </a:r>
            <a:r>
              <a:rPr lang="zh-CN" altLang="en-US" sz="2400" dirty="0" smtClean="0">
                <a:latin typeface="华文细黑" pitchFamily="2" charset="-122"/>
                <a:ea typeface="华文细黑" pitchFamily="2" charset="-122"/>
              </a:rPr>
              <a:t>中增加了</a:t>
            </a:r>
            <a:r>
              <a:rPr lang="en-US" altLang="zh-CN" sz="2400" dirty="0" smtClean="0">
                <a:latin typeface="华文细黑" pitchFamily="2" charset="-122"/>
                <a:ea typeface="华文细黑" pitchFamily="2" charset="-122"/>
              </a:rPr>
              <a:t>[</a:t>
            </a:r>
            <a:r>
              <a:rPr lang="zh-CN" altLang="en-US" sz="2400" dirty="0" smtClean="0">
                <a:latin typeface="华文细黑" pitchFamily="2" charset="-122"/>
                <a:ea typeface="华文细黑" pitchFamily="2" charset="-122"/>
              </a:rPr>
              <a:t>副产品</a:t>
            </a:r>
            <a:r>
              <a:rPr lang="en-US" altLang="zh-CN" sz="2400" dirty="0" smtClean="0">
                <a:latin typeface="华文细黑" pitchFamily="2" charset="-122"/>
                <a:ea typeface="华文细黑" pitchFamily="2" charset="-122"/>
              </a:rPr>
              <a:t>]</a:t>
            </a:r>
            <a:r>
              <a:rPr lang="zh-CN" altLang="en-US" sz="2400" dirty="0" smtClean="0">
                <a:latin typeface="华文细黑" pitchFamily="2" charset="-122"/>
                <a:ea typeface="华文细黑" pitchFamily="2" charset="-122"/>
              </a:rPr>
              <a:t>页签，用于输入副产品资料，在此输入后，在</a:t>
            </a:r>
            <a:r>
              <a:rPr lang="en-US" altLang="zh-CN" sz="2400" dirty="0" smtClean="0">
                <a:latin typeface="华文细黑" pitchFamily="2" charset="-122"/>
                <a:ea typeface="华文细黑" pitchFamily="2" charset="-122"/>
              </a:rPr>
              <a:t>MRP</a:t>
            </a:r>
            <a:r>
              <a:rPr lang="zh-CN" altLang="en-US" sz="2400" dirty="0" smtClean="0">
                <a:latin typeface="华文细黑" pitchFamily="2" charset="-122"/>
                <a:ea typeface="华文细黑" pitchFamily="2" charset="-122"/>
              </a:rPr>
              <a:t>相关单据中会带出这里输入的资料。</a:t>
            </a:r>
            <a:endParaRPr lang="zh-CN" altLang="en-US" sz="2400" dirty="0">
              <a:latin typeface="华文细黑" pitchFamily="2" charset="-122"/>
              <a:ea typeface="华文细黑" pitchFamily="2" charset="-122"/>
            </a:endParaRPr>
          </a:p>
        </p:txBody>
      </p:sp>
      <p:pic>
        <p:nvPicPr>
          <p:cNvPr id="2050" name="Picture 2"/>
          <p:cNvPicPr>
            <a:picLocks noChangeAspect="1" noChangeArrowheads="1"/>
          </p:cNvPicPr>
          <p:nvPr/>
        </p:nvPicPr>
        <p:blipFill>
          <a:blip r:embed="rId2"/>
          <a:srcRect/>
          <a:stretch>
            <a:fillRect/>
          </a:stretch>
        </p:blipFill>
        <p:spPr bwMode="auto">
          <a:xfrm>
            <a:off x="319089" y="2263775"/>
            <a:ext cx="8418512" cy="405765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332399"/>
          </a:xfrm>
        </p:spPr>
        <p:txBody>
          <a:bodyPr/>
          <a:lstStyle/>
          <a:p>
            <a:r>
              <a:rPr lang="zh-CN" altLang="en-US" dirty="0" smtClean="0">
                <a:latin typeface="华文细黑" pitchFamily="2" charset="-122"/>
                <a:ea typeface="华文细黑" pitchFamily="2" charset="-122"/>
              </a:rPr>
              <a:t>副产品在单据中的应用</a:t>
            </a:r>
            <a:endParaRPr lang="zh-CN" altLang="en-US" dirty="0"/>
          </a:p>
        </p:txBody>
      </p:sp>
      <p:sp>
        <p:nvSpPr>
          <p:cNvPr id="3" name="文本占位符 2"/>
          <p:cNvSpPr>
            <a:spLocks noGrp="1"/>
          </p:cNvSpPr>
          <p:nvPr>
            <p:ph type="body" sz="quarter" idx="10"/>
          </p:nvPr>
        </p:nvSpPr>
        <p:spPr>
          <a:xfrm>
            <a:off x="381000" y="660400"/>
            <a:ext cx="8382000" cy="2962014"/>
          </a:xfrm>
        </p:spPr>
        <p:txBody>
          <a:bodyPr/>
          <a:lstStyle/>
          <a:p>
            <a:r>
              <a:rPr lang="zh-CN" altLang="en-US" sz="2000" dirty="0" smtClean="0">
                <a:latin typeface="华文细黑" pitchFamily="2" charset="-122"/>
                <a:ea typeface="华文细黑" pitchFamily="2" charset="-122"/>
              </a:rPr>
              <a:t>营业人资料设定副产品成本方式选择固定成本法。</a:t>
            </a:r>
          </a:p>
          <a:p>
            <a:r>
              <a:rPr lang="zh-CN" altLang="en-US" sz="2000" dirty="0" smtClean="0">
                <a:latin typeface="华文细黑" pitchFamily="2" charset="-122"/>
                <a:ea typeface="华文细黑" pitchFamily="2" charset="-122"/>
              </a:rPr>
              <a:t>当有输入副产品时，</a:t>
            </a:r>
            <a:r>
              <a:rPr lang="en-US" altLang="zh-CN" sz="2000" dirty="0" smtClean="0">
                <a:latin typeface="华文细黑" pitchFamily="2" charset="-122"/>
                <a:ea typeface="华文细黑" pitchFamily="2" charset="-122"/>
              </a:rPr>
              <a:t>BOM</a:t>
            </a:r>
            <a:r>
              <a:rPr lang="zh-CN" altLang="en-US" sz="2000" dirty="0" smtClean="0">
                <a:latin typeface="华文细黑" pitchFamily="2" charset="-122"/>
                <a:ea typeface="华文细黑" pitchFamily="2" charset="-122"/>
              </a:rPr>
              <a:t>物料配方表头的生产成本的取值。</a:t>
            </a:r>
            <a:endParaRPr lang="en-US" altLang="zh-CN" sz="2000" dirty="0" smtClean="0">
              <a:latin typeface="华文细黑" pitchFamily="2" charset="-122"/>
              <a:ea typeface="华文细黑" pitchFamily="2" charset="-122"/>
            </a:endParaRPr>
          </a:p>
        </p:txBody>
      </p:sp>
      <p:pic>
        <p:nvPicPr>
          <p:cNvPr id="3076" name="Picture 4"/>
          <p:cNvPicPr>
            <a:picLocks noChangeAspect="1" noChangeArrowheads="1"/>
          </p:cNvPicPr>
          <p:nvPr/>
        </p:nvPicPr>
        <p:blipFill>
          <a:blip r:embed="rId2"/>
          <a:srcRect/>
          <a:stretch>
            <a:fillRect/>
          </a:stretch>
        </p:blipFill>
        <p:spPr bwMode="auto">
          <a:xfrm>
            <a:off x="2781300" y="3514725"/>
            <a:ext cx="6362700" cy="3343275"/>
          </a:xfrm>
          <a:prstGeom prst="rect">
            <a:avLst/>
          </a:prstGeom>
          <a:noFill/>
          <a:ln w="9525">
            <a:noFill/>
            <a:miter lim="800000"/>
            <a:headEnd/>
            <a:tailEnd/>
          </a:ln>
        </p:spPr>
      </p:pic>
      <p:pic>
        <p:nvPicPr>
          <p:cNvPr id="3077" name="Picture 5"/>
          <p:cNvPicPr>
            <a:picLocks noChangeAspect="1" noChangeArrowheads="1"/>
          </p:cNvPicPr>
          <p:nvPr/>
        </p:nvPicPr>
        <p:blipFill>
          <a:blip r:embed="rId3"/>
          <a:srcRect/>
          <a:stretch>
            <a:fillRect/>
          </a:stretch>
        </p:blipFill>
        <p:spPr bwMode="auto">
          <a:xfrm>
            <a:off x="207963" y="1377950"/>
            <a:ext cx="6238875" cy="3771900"/>
          </a:xfrm>
          <a:prstGeom prst="rect">
            <a:avLst/>
          </a:prstGeom>
          <a:noFill/>
          <a:ln w="9525">
            <a:noFill/>
            <a:miter lim="800000"/>
            <a:headEnd/>
            <a:tailEnd/>
          </a:ln>
        </p:spPr>
      </p:pic>
      <p:sp>
        <p:nvSpPr>
          <p:cNvPr id="9" name="圆角矩形标注 8"/>
          <p:cNvSpPr/>
          <p:nvPr/>
        </p:nvSpPr>
        <p:spPr bwMode="auto">
          <a:xfrm>
            <a:off x="6553200" y="1524000"/>
            <a:ext cx="2362200" cy="1435100"/>
          </a:xfrm>
          <a:prstGeom prst="wedgeRoundRectCallout">
            <a:avLst>
              <a:gd name="adj1" fmla="val -228984"/>
              <a:gd name="adj2" fmla="val 55312"/>
              <a:gd name="adj3" fmla="val 16667"/>
            </a:avLst>
          </a:prstGeom>
          <a:gradFill>
            <a:gsLst>
              <a:gs pos="0">
                <a:srgbClr val="5E9EFF"/>
              </a:gs>
              <a:gs pos="39999">
                <a:srgbClr val="85C2FF"/>
              </a:gs>
              <a:gs pos="70000">
                <a:srgbClr val="C4D6EB"/>
              </a:gs>
              <a:gs pos="100000">
                <a:srgbClr val="FFEBFA"/>
              </a:gs>
            </a:gsLst>
            <a:lin ang="16200000" scaled="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zh-CN" altLang="en-US" sz="2000" dirty="0" smtClean="0">
                <a:solidFill>
                  <a:schemeClr val="bg1"/>
                </a:solidFill>
                <a:effectLst>
                  <a:outerShdw blurRad="38100" dist="38100" dir="2700000" algn="tl">
                    <a:srgbClr val="000000">
                      <a:alpha val="43137"/>
                    </a:srgbClr>
                  </a:outerShdw>
                </a:effectLst>
                <a:latin typeface="Calibri" pitchFamily="34" charset="0"/>
              </a:rPr>
              <a:t>主产品生产成本</a:t>
            </a:r>
            <a:r>
              <a:rPr lang="en-US" altLang="zh-CN" sz="2000" dirty="0" smtClean="0">
                <a:solidFill>
                  <a:schemeClr val="bg1"/>
                </a:solidFill>
                <a:effectLst>
                  <a:outerShdw blurRad="38100" dist="38100" dir="2700000" algn="tl">
                    <a:srgbClr val="000000">
                      <a:alpha val="43137"/>
                    </a:srgbClr>
                  </a:outerShdw>
                </a:effectLst>
                <a:latin typeface="Calibri" pitchFamily="34" charset="0"/>
              </a:rPr>
              <a:t>=</a:t>
            </a:r>
            <a:r>
              <a:rPr lang="zh-CN" altLang="en-US" sz="2000" dirty="0" smtClean="0">
                <a:solidFill>
                  <a:schemeClr val="bg1"/>
                </a:solidFill>
                <a:effectLst>
                  <a:outerShdw blurRad="38100" dist="38100" dir="2700000" algn="tl">
                    <a:srgbClr val="000000">
                      <a:alpha val="43137"/>
                    </a:srgbClr>
                  </a:outerShdw>
                </a:effectLst>
                <a:latin typeface="Calibri" pitchFamily="34" charset="0"/>
              </a:rPr>
              <a:t>主产品成本</a:t>
            </a:r>
            <a:r>
              <a:rPr lang="en-US" altLang="zh-CN" sz="2000" dirty="0" smtClean="0">
                <a:solidFill>
                  <a:schemeClr val="bg1"/>
                </a:solidFill>
                <a:effectLst>
                  <a:outerShdw blurRad="38100" dist="38100" dir="2700000" algn="tl">
                    <a:srgbClr val="000000">
                      <a:alpha val="43137"/>
                    </a:srgbClr>
                  </a:outerShdw>
                </a:effectLst>
                <a:latin typeface="Calibri" pitchFamily="34" charset="0"/>
              </a:rPr>
              <a:t>16-</a:t>
            </a:r>
            <a:r>
              <a:rPr lang="zh-CN" altLang="en-US" sz="2000" dirty="0" smtClean="0">
                <a:solidFill>
                  <a:schemeClr val="bg1"/>
                </a:solidFill>
                <a:effectLst>
                  <a:outerShdw blurRad="38100" dist="38100" dir="2700000" algn="tl">
                    <a:srgbClr val="000000">
                      <a:alpha val="43137"/>
                    </a:srgbClr>
                  </a:outerShdw>
                </a:effectLst>
                <a:latin typeface="Calibri" pitchFamily="34" charset="0"/>
              </a:rPr>
              <a:t>副产品成本</a:t>
            </a:r>
            <a:r>
              <a:rPr lang="en-US" altLang="zh-CN" sz="2000" dirty="0" smtClean="0">
                <a:solidFill>
                  <a:schemeClr val="bg1"/>
                </a:solidFill>
                <a:effectLst>
                  <a:outerShdw blurRad="38100" dist="38100" dir="2700000" algn="tl">
                    <a:srgbClr val="000000">
                      <a:alpha val="43137"/>
                    </a:srgbClr>
                  </a:outerShdw>
                </a:effectLst>
                <a:latin typeface="Calibri" pitchFamily="34" charset="0"/>
              </a:rPr>
              <a:t>0.06=15.94</a:t>
            </a:r>
            <a:endParaRPr lang="zh-CN" altLang="en-US" sz="2000" dirty="0" smtClean="0">
              <a:solidFill>
                <a:schemeClr val="bg1"/>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332399"/>
          </a:xfrm>
        </p:spPr>
        <p:txBody>
          <a:bodyPr/>
          <a:lstStyle/>
          <a:p>
            <a:r>
              <a:rPr lang="zh-CN" altLang="en-US" dirty="0" smtClean="0">
                <a:latin typeface="华文细黑" pitchFamily="2" charset="-122"/>
                <a:ea typeface="华文细黑" pitchFamily="2" charset="-122"/>
              </a:rPr>
              <a:t>副产品在单据中的应用</a:t>
            </a:r>
            <a:endParaRPr lang="zh-CN" altLang="en-US" dirty="0"/>
          </a:p>
        </p:txBody>
      </p:sp>
      <p:sp>
        <p:nvSpPr>
          <p:cNvPr id="3" name="文本占位符 2"/>
          <p:cNvSpPr>
            <a:spLocks noGrp="1"/>
          </p:cNvSpPr>
          <p:nvPr>
            <p:ph type="body" sz="quarter" idx="10"/>
          </p:nvPr>
        </p:nvSpPr>
        <p:spPr>
          <a:xfrm>
            <a:off x="381000" y="533400"/>
            <a:ext cx="8382000" cy="3089014"/>
          </a:xfrm>
        </p:spPr>
        <p:txBody>
          <a:bodyPr/>
          <a:lstStyle/>
          <a:p>
            <a:r>
              <a:rPr lang="zh-CN" altLang="en-US" sz="2000" dirty="0" smtClean="0">
                <a:latin typeface="华文细黑" pitchFamily="2" charset="-122"/>
                <a:ea typeface="华文细黑" pitchFamily="2" charset="-122"/>
              </a:rPr>
              <a:t>营业人资料设定副产品成本方式选择固定比例法。</a:t>
            </a:r>
          </a:p>
          <a:p>
            <a:r>
              <a:rPr lang="zh-CN" altLang="en-US" sz="2000" dirty="0" smtClean="0">
                <a:latin typeface="华文细黑" pitchFamily="2" charset="-122"/>
                <a:ea typeface="华文细黑" pitchFamily="2" charset="-122"/>
              </a:rPr>
              <a:t>当有输入副产品时，</a:t>
            </a:r>
            <a:r>
              <a:rPr lang="en-US" altLang="zh-CN" sz="2000" dirty="0" smtClean="0">
                <a:latin typeface="华文细黑" pitchFamily="2" charset="-122"/>
                <a:ea typeface="华文细黑" pitchFamily="2" charset="-122"/>
              </a:rPr>
              <a:t>BOM</a:t>
            </a:r>
            <a:r>
              <a:rPr lang="zh-CN" altLang="en-US" sz="2000" dirty="0" smtClean="0">
                <a:latin typeface="华文细黑" pitchFamily="2" charset="-122"/>
                <a:ea typeface="华文细黑" pitchFamily="2" charset="-122"/>
              </a:rPr>
              <a:t>物料配方表头的生产成本的取值</a:t>
            </a:r>
            <a:r>
              <a:rPr lang="zh-CN" altLang="en-US" sz="2400" dirty="0" smtClean="0">
                <a:latin typeface="华文细黑" pitchFamily="2" charset="-122"/>
                <a:ea typeface="华文细黑" pitchFamily="2" charset="-122"/>
              </a:rPr>
              <a:t>。</a:t>
            </a:r>
            <a:endParaRPr lang="en-US" altLang="zh-CN" sz="2400" dirty="0" smtClean="0">
              <a:latin typeface="华文细黑" pitchFamily="2" charset="-122"/>
              <a:ea typeface="华文细黑" pitchFamily="2" charset="-122"/>
            </a:endParaRPr>
          </a:p>
          <a:p>
            <a:r>
              <a:rPr lang="zh-CN" altLang="en-US" sz="2400" dirty="0" smtClean="0">
                <a:latin typeface="华文细黑" pitchFamily="2" charset="-122"/>
                <a:ea typeface="华文细黑" pitchFamily="2" charset="-122"/>
              </a:rPr>
              <a:t>。</a:t>
            </a:r>
          </a:p>
          <a:p>
            <a:endParaRPr lang="zh-CN" altLang="en-US" dirty="0"/>
          </a:p>
        </p:txBody>
      </p:sp>
      <p:pic>
        <p:nvPicPr>
          <p:cNvPr id="4099" name="Picture 3"/>
          <p:cNvPicPr>
            <a:picLocks noChangeAspect="1" noChangeArrowheads="1"/>
          </p:cNvPicPr>
          <p:nvPr/>
        </p:nvPicPr>
        <p:blipFill>
          <a:blip r:embed="rId2"/>
          <a:srcRect/>
          <a:stretch>
            <a:fillRect/>
          </a:stretch>
        </p:blipFill>
        <p:spPr bwMode="auto">
          <a:xfrm>
            <a:off x="2867025" y="3562350"/>
            <a:ext cx="6276975" cy="3295650"/>
          </a:xfrm>
          <a:prstGeom prst="rect">
            <a:avLst/>
          </a:prstGeom>
          <a:noFill/>
          <a:ln w="9525">
            <a:noFill/>
            <a:miter lim="800000"/>
            <a:headEnd/>
            <a:tailEnd/>
          </a:ln>
        </p:spPr>
      </p:pic>
      <p:pic>
        <p:nvPicPr>
          <p:cNvPr id="4098" name="Picture 2"/>
          <p:cNvPicPr>
            <a:picLocks noChangeAspect="1" noChangeArrowheads="1"/>
          </p:cNvPicPr>
          <p:nvPr/>
        </p:nvPicPr>
        <p:blipFill>
          <a:blip r:embed="rId3"/>
          <a:srcRect/>
          <a:stretch>
            <a:fillRect/>
          </a:stretch>
        </p:blipFill>
        <p:spPr bwMode="auto">
          <a:xfrm>
            <a:off x="212725" y="1222375"/>
            <a:ext cx="5619750" cy="3829050"/>
          </a:xfrm>
          <a:prstGeom prst="rect">
            <a:avLst/>
          </a:prstGeom>
          <a:noFill/>
          <a:ln w="9525">
            <a:noFill/>
            <a:miter lim="800000"/>
            <a:headEnd/>
            <a:tailEnd/>
          </a:ln>
        </p:spPr>
      </p:pic>
      <p:sp>
        <p:nvSpPr>
          <p:cNvPr id="6" name="圆角矩形标注 5"/>
          <p:cNvSpPr/>
          <p:nvPr/>
        </p:nvSpPr>
        <p:spPr bwMode="auto">
          <a:xfrm>
            <a:off x="6146800" y="4394200"/>
            <a:ext cx="2565400" cy="942848"/>
          </a:xfrm>
          <a:prstGeom prst="wedgeRoundRectCallout">
            <a:avLst>
              <a:gd name="adj1" fmla="val 52256"/>
              <a:gd name="adj2" fmla="val 154350"/>
              <a:gd name="adj3" fmla="val 16667"/>
            </a:avLst>
          </a:prstGeom>
          <a:gradFill>
            <a:gsLst>
              <a:gs pos="0">
                <a:srgbClr val="03D4A8"/>
              </a:gs>
              <a:gs pos="25000">
                <a:srgbClr val="21D6E0"/>
              </a:gs>
              <a:gs pos="75000">
                <a:srgbClr val="0087E6"/>
              </a:gs>
              <a:gs pos="100000">
                <a:srgbClr val="005CBF"/>
              </a:gs>
            </a:gsLst>
            <a:lin ang="16200000" scaled="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zh-CN" altLang="en-US" sz="2000" dirty="0" smtClean="0">
                <a:solidFill>
                  <a:schemeClr val="bg1"/>
                </a:solidFill>
                <a:effectLst>
                  <a:outerShdw blurRad="38100" dist="38100" dir="2700000" algn="tl">
                    <a:srgbClr val="000000">
                      <a:alpha val="43137"/>
                    </a:srgbClr>
                  </a:outerShdw>
                </a:effectLst>
                <a:latin typeface="Calibri" pitchFamily="34" charset="0"/>
              </a:rPr>
              <a:t>副产品的成本</a:t>
            </a:r>
            <a:r>
              <a:rPr lang="en-US" altLang="zh-CN" sz="2000" dirty="0" smtClean="0">
                <a:solidFill>
                  <a:schemeClr val="bg1"/>
                </a:solidFill>
                <a:effectLst>
                  <a:outerShdw blurRad="38100" dist="38100" dir="2700000" algn="tl">
                    <a:srgbClr val="000000">
                      <a:alpha val="43137"/>
                    </a:srgbClr>
                  </a:outerShdw>
                </a:effectLst>
                <a:latin typeface="Calibri" pitchFamily="34" charset="0"/>
              </a:rPr>
              <a:t>=</a:t>
            </a:r>
            <a:r>
              <a:rPr lang="zh-CN" altLang="en-US" sz="2000" dirty="0" smtClean="0">
                <a:solidFill>
                  <a:schemeClr val="bg1"/>
                </a:solidFill>
                <a:effectLst>
                  <a:outerShdw blurRad="38100" dist="38100" dir="2700000" algn="tl">
                    <a:srgbClr val="000000">
                      <a:alpha val="43137"/>
                    </a:srgbClr>
                  </a:outerShdw>
                </a:effectLst>
                <a:latin typeface="Calibri" pitchFamily="34" charset="0"/>
              </a:rPr>
              <a:t>主产品的成本</a:t>
            </a:r>
            <a:r>
              <a:rPr lang="en-US" altLang="zh-CN" sz="2000" dirty="0" smtClean="0">
                <a:solidFill>
                  <a:schemeClr val="bg1"/>
                </a:solidFill>
                <a:effectLst>
                  <a:outerShdw blurRad="38100" dist="38100" dir="2700000" algn="tl">
                    <a:srgbClr val="000000">
                      <a:alpha val="43137"/>
                    </a:srgbClr>
                  </a:outerShdw>
                </a:effectLst>
                <a:latin typeface="Calibri" pitchFamily="34" charset="0"/>
              </a:rPr>
              <a:t>16*</a:t>
            </a:r>
            <a:r>
              <a:rPr lang="zh-CN" altLang="en-US" sz="2000" dirty="0" smtClean="0">
                <a:solidFill>
                  <a:schemeClr val="bg1"/>
                </a:solidFill>
                <a:effectLst>
                  <a:outerShdw blurRad="38100" dist="38100" dir="2700000" algn="tl">
                    <a:srgbClr val="000000">
                      <a:alpha val="43137"/>
                    </a:srgbClr>
                  </a:outerShdw>
                </a:effectLst>
                <a:latin typeface="Calibri" pitchFamily="34" charset="0"/>
              </a:rPr>
              <a:t>成本比例</a:t>
            </a:r>
            <a:r>
              <a:rPr lang="en-US" altLang="zh-CN" sz="2000" dirty="0" smtClean="0">
                <a:solidFill>
                  <a:schemeClr val="bg1"/>
                </a:solidFill>
                <a:effectLst>
                  <a:outerShdw blurRad="38100" dist="38100" dir="2700000" algn="tl">
                    <a:srgbClr val="000000">
                      <a:alpha val="43137"/>
                    </a:srgbClr>
                  </a:outerShdw>
                </a:effectLst>
                <a:latin typeface="Calibri" pitchFamily="34" charset="0"/>
              </a:rPr>
              <a:t>1%=0.16</a:t>
            </a:r>
          </a:p>
        </p:txBody>
      </p:sp>
      <p:sp>
        <p:nvSpPr>
          <p:cNvPr id="7" name="圆角矩形标注 6"/>
          <p:cNvSpPr/>
          <p:nvPr/>
        </p:nvSpPr>
        <p:spPr bwMode="auto">
          <a:xfrm>
            <a:off x="6083300" y="1409700"/>
            <a:ext cx="2832100" cy="1168400"/>
          </a:xfrm>
          <a:prstGeom prst="wedgeRoundRectCallout">
            <a:avLst>
              <a:gd name="adj1" fmla="val -181723"/>
              <a:gd name="adj2" fmla="val 74041"/>
              <a:gd name="adj3" fmla="val 16667"/>
            </a:avLst>
          </a:prstGeom>
          <a:gradFill>
            <a:gsLst>
              <a:gs pos="0">
                <a:srgbClr val="5E9EFF"/>
              </a:gs>
              <a:gs pos="39999">
                <a:srgbClr val="85C2FF"/>
              </a:gs>
              <a:gs pos="70000">
                <a:srgbClr val="C4D6EB"/>
              </a:gs>
              <a:gs pos="100000">
                <a:srgbClr val="FFEBFA"/>
              </a:gs>
            </a:gsLst>
            <a:lin ang="16200000" scaled="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zh-CN" altLang="en-US" sz="2000" dirty="0" smtClean="0">
                <a:solidFill>
                  <a:schemeClr val="bg1"/>
                </a:solidFill>
                <a:effectLst>
                  <a:outerShdw blurRad="38100" dist="38100" dir="2700000" algn="tl">
                    <a:srgbClr val="000000">
                      <a:alpha val="43137"/>
                    </a:srgbClr>
                  </a:outerShdw>
                </a:effectLst>
                <a:latin typeface="Calibri" pitchFamily="34" charset="0"/>
              </a:rPr>
              <a:t>主产品生产成本</a:t>
            </a:r>
            <a:r>
              <a:rPr lang="en-US" altLang="zh-CN" sz="2000" dirty="0" smtClean="0">
                <a:solidFill>
                  <a:schemeClr val="bg1"/>
                </a:solidFill>
                <a:effectLst>
                  <a:outerShdw blurRad="38100" dist="38100" dir="2700000" algn="tl">
                    <a:srgbClr val="000000">
                      <a:alpha val="43137"/>
                    </a:srgbClr>
                  </a:outerShdw>
                </a:effectLst>
                <a:latin typeface="Calibri" pitchFamily="34" charset="0"/>
              </a:rPr>
              <a:t>=</a:t>
            </a:r>
            <a:r>
              <a:rPr lang="zh-CN" altLang="en-US" sz="2000" dirty="0" smtClean="0">
                <a:solidFill>
                  <a:schemeClr val="bg1"/>
                </a:solidFill>
                <a:effectLst>
                  <a:outerShdw blurRad="38100" dist="38100" dir="2700000" algn="tl">
                    <a:srgbClr val="000000">
                      <a:alpha val="43137"/>
                    </a:srgbClr>
                  </a:outerShdw>
                </a:effectLst>
                <a:latin typeface="Calibri" pitchFamily="34" charset="0"/>
              </a:rPr>
              <a:t>主产品成本</a:t>
            </a:r>
            <a:r>
              <a:rPr lang="en-US" altLang="zh-CN" sz="2000" dirty="0" smtClean="0">
                <a:solidFill>
                  <a:schemeClr val="bg1"/>
                </a:solidFill>
                <a:effectLst>
                  <a:outerShdw blurRad="38100" dist="38100" dir="2700000" algn="tl">
                    <a:srgbClr val="000000">
                      <a:alpha val="43137"/>
                    </a:srgbClr>
                  </a:outerShdw>
                </a:effectLst>
                <a:latin typeface="Calibri" pitchFamily="34" charset="0"/>
              </a:rPr>
              <a:t>16-</a:t>
            </a:r>
            <a:r>
              <a:rPr lang="zh-CN" altLang="en-US" sz="2000" dirty="0" smtClean="0">
                <a:solidFill>
                  <a:schemeClr val="bg1"/>
                </a:solidFill>
                <a:effectLst>
                  <a:outerShdw blurRad="38100" dist="38100" dir="2700000" algn="tl">
                    <a:srgbClr val="000000">
                      <a:alpha val="43137"/>
                    </a:srgbClr>
                  </a:outerShdw>
                </a:effectLst>
                <a:latin typeface="Calibri" pitchFamily="34" charset="0"/>
              </a:rPr>
              <a:t>副产品成本</a:t>
            </a:r>
            <a:r>
              <a:rPr lang="en-US" altLang="zh-CN" sz="2000" dirty="0" smtClean="0">
                <a:solidFill>
                  <a:schemeClr val="bg1"/>
                </a:solidFill>
                <a:effectLst>
                  <a:outerShdw blurRad="38100" dist="38100" dir="2700000" algn="tl">
                    <a:srgbClr val="000000">
                      <a:alpha val="43137"/>
                    </a:srgbClr>
                  </a:outerShdw>
                </a:effectLst>
                <a:latin typeface="Calibri" pitchFamily="34" charset="0"/>
              </a:rPr>
              <a:t>0.16=15.84</a:t>
            </a:r>
            <a:endParaRPr lang="zh-CN" altLang="en-US" sz="2000" dirty="0" smtClean="0">
              <a:solidFill>
                <a:schemeClr val="bg1"/>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332399"/>
          </a:xfrm>
        </p:spPr>
        <p:txBody>
          <a:bodyPr/>
          <a:lstStyle/>
          <a:p>
            <a:r>
              <a:rPr lang="zh-CN" altLang="en-US" dirty="0" smtClean="0">
                <a:latin typeface="华文细黑" pitchFamily="2" charset="-122"/>
                <a:ea typeface="华文细黑" pitchFamily="2" charset="-122"/>
              </a:rPr>
              <a:t>副产品在单据中的应用</a:t>
            </a:r>
            <a:endParaRPr lang="zh-CN" altLang="en-US" dirty="0"/>
          </a:p>
        </p:txBody>
      </p:sp>
      <p:sp>
        <p:nvSpPr>
          <p:cNvPr id="3" name="文本占位符 2"/>
          <p:cNvSpPr>
            <a:spLocks noGrp="1"/>
          </p:cNvSpPr>
          <p:nvPr>
            <p:ph type="body" sz="quarter" idx="10"/>
          </p:nvPr>
        </p:nvSpPr>
        <p:spPr>
          <a:xfrm>
            <a:off x="381000" y="584200"/>
            <a:ext cx="8382000" cy="3038214"/>
          </a:xfrm>
        </p:spPr>
        <p:txBody>
          <a:bodyPr/>
          <a:lstStyle/>
          <a:p>
            <a:r>
              <a:rPr lang="zh-CN" altLang="en-US" sz="2000" dirty="0" smtClean="0">
                <a:latin typeface="华文细黑" pitchFamily="2" charset="-122"/>
                <a:ea typeface="华文细黑" pitchFamily="2" charset="-122"/>
              </a:rPr>
              <a:t>在制令单中选择生产成品的</a:t>
            </a:r>
            <a:r>
              <a:rPr lang="en-US" altLang="zh-CN" sz="2000" dirty="0" smtClean="0">
                <a:latin typeface="华文细黑" pitchFamily="2" charset="-122"/>
                <a:ea typeface="华文细黑" pitchFamily="2" charset="-122"/>
              </a:rPr>
              <a:t>BOM</a:t>
            </a:r>
            <a:r>
              <a:rPr lang="zh-CN" altLang="en-US" sz="2000" dirty="0" smtClean="0">
                <a:latin typeface="华文细黑" pitchFamily="2" charset="-122"/>
                <a:ea typeface="华文细黑" pitchFamily="2" charset="-122"/>
              </a:rPr>
              <a:t>配方后，如果</a:t>
            </a:r>
            <a:r>
              <a:rPr lang="en-US" altLang="zh-CN" sz="2000" dirty="0" smtClean="0">
                <a:latin typeface="华文细黑" pitchFamily="2" charset="-122"/>
                <a:ea typeface="华文细黑" pitchFamily="2" charset="-122"/>
              </a:rPr>
              <a:t>BOM</a:t>
            </a:r>
            <a:r>
              <a:rPr lang="zh-CN" altLang="en-US" sz="2000" dirty="0" smtClean="0">
                <a:latin typeface="华文细黑" pitchFamily="2" charset="-122"/>
                <a:ea typeface="华文细黑" pitchFamily="2" charset="-122"/>
              </a:rPr>
              <a:t>表中有输入副产品，会将副产品资料一并带到副产品页面的。制令单中的副产品会影响分仓存量中的在制量栏位。</a:t>
            </a:r>
            <a:endParaRPr lang="zh-CN" altLang="en-US" sz="2000" dirty="0">
              <a:latin typeface="华文细黑" pitchFamily="2" charset="-122"/>
              <a:ea typeface="华文细黑" pitchFamily="2" charset="-122"/>
            </a:endParaRPr>
          </a:p>
        </p:txBody>
      </p:sp>
      <p:pic>
        <p:nvPicPr>
          <p:cNvPr id="1026" name="Picture 2"/>
          <p:cNvPicPr>
            <a:picLocks noChangeAspect="1" noChangeArrowheads="1"/>
          </p:cNvPicPr>
          <p:nvPr/>
        </p:nvPicPr>
        <p:blipFill>
          <a:blip r:embed="rId2"/>
          <a:srcRect/>
          <a:stretch>
            <a:fillRect/>
          </a:stretch>
        </p:blipFill>
        <p:spPr bwMode="auto">
          <a:xfrm>
            <a:off x="201613" y="1485901"/>
            <a:ext cx="6224587" cy="3800474"/>
          </a:xfrm>
          <a:prstGeom prst="rect">
            <a:avLst/>
          </a:prstGeom>
          <a:noFill/>
          <a:ln w="9525">
            <a:noFill/>
            <a:miter lim="800000"/>
            <a:headEnd/>
            <a:tailEnd/>
          </a:ln>
        </p:spPr>
      </p:pic>
      <p:pic>
        <p:nvPicPr>
          <p:cNvPr id="1027" name="Picture 3"/>
          <p:cNvPicPr>
            <a:picLocks noChangeAspect="1" noChangeArrowheads="1"/>
          </p:cNvPicPr>
          <p:nvPr/>
        </p:nvPicPr>
        <p:blipFill>
          <a:blip r:embed="rId3"/>
          <a:srcRect/>
          <a:stretch>
            <a:fillRect/>
          </a:stretch>
        </p:blipFill>
        <p:spPr bwMode="auto">
          <a:xfrm>
            <a:off x="2627313" y="3987800"/>
            <a:ext cx="6516687" cy="27178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332399"/>
          </a:xfrm>
        </p:spPr>
        <p:txBody>
          <a:bodyPr/>
          <a:lstStyle/>
          <a:p>
            <a:r>
              <a:rPr lang="zh-CN" altLang="en-US" dirty="0" smtClean="0">
                <a:latin typeface="华文细黑" pitchFamily="2" charset="-122"/>
                <a:ea typeface="华文细黑" pitchFamily="2" charset="-122"/>
              </a:rPr>
              <a:t>副产品在单据中的应用</a:t>
            </a:r>
            <a:endParaRPr lang="zh-CN" altLang="en-US" b="0" dirty="0"/>
          </a:p>
        </p:txBody>
      </p:sp>
      <p:sp>
        <p:nvSpPr>
          <p:cNvPr id="3" name="文本占位符 2"/>
          <p:cNvSpPr>
            <a:spLocks noGrp="1"/>
          </p:cNvSpPr>
          <p:nvPr>
            <p:ph type="body" sz="quarter" idx="10"/>
          </p:nvPr>
        </p:nvSpPr>
        <p:spPr>
          <a:xfrm>
            <a:off x="381000" y="609600"/>
            <a:ext cx="8382000" cy="3012814"/>
          </a:xfrm>
        </p:spPr>
        <p:txBody>
          <a:bodyPr/>
          <a:lstStyle/>
          <a:p>
            <a:r>
              <a:rPr lang="zh-CN" altLang="en-US" sz="2000" dirty="0" smtClean="0">
                <a:latin typeface="华文细黑" pitchFamily="2" charset="-122"/>
                <a:ea typeface="华文细黑" pitchFamily="2" charset="-122"/>
              </a:rPr>
              <a:t>在成品缴库单编辑页面，点击副产品按钮，在弹出的窗口中可以输入要缴回的副产品资料。缴回副产品后，同时会扣减分仓存量中的在制量。</a:t>
            </a:r>
            <a:endParaRPr lang="en-US" altLang="zh-CN" sz="2000" dirty="0" smtClean="0">
              <a:latin typeface="华文细黑" pitchFamily="2" charset="-122"/>
              <a:ea typeface="华文细黑" pitchFamily="2" charset="-122"/>
            </a:endParaRPr>
          </a:p>
          <a:p>
            <a:endParaRPr lang="zh-CN" altLang="en-US" dirty="0"/>
          </a:p>
        </p:txBody>
      </p:sp>
      <p:pic>
        <p:nvPicPr>
          <p:cNvPr id="3074" name="Picture 2"/>
          <p:cNvPicPr>
            <a:picLocks noChangeAspect="1" noChangeArrowheads="1"/>
          </p:cNvPicPr>
          <p:nvPr/>
        </p:nvPicPr>
        <p:blipFill>
          <a:blip r:embed="rId2"/>
          <a:srcRect/>
          <a:stretch>
            <a:fillRect/>
          </a:stretch>
        </p:blipFill>
        <p:spPr bwMode="auto">
          <a:xfrm>
            <a:off x="190500" y="1371600"/>
            <a:ext cx="7181850" cy="3700463"/>
          </a:xfrm>
          <a:prstGeom prst="rect">
            <a:avLst/>
          </a:prstGeom>
          <a:noFill/>
          <a:ln w="9525">
            <a:noFill/>
            <a:miter lim="800000"/>
            <a:headEnd/>
            <a:tailEnd/>
          </a:ln>
        </p:spPr>
      </p:pic>
      <p:pic>
        <p:nvPicPr>
          <p:cNvPr id="3076" name="Picture 4"/>
          <p:cNvPicPr>
            <a:picLocks noChangeAspect="1" noChangeArrowheads="1"/>
          </p:cNvPicPr>
          <p:nvPr/>
        </p:nvPicPr>
        <p:blipFill>
          <a:blip r:embed="rId3"/>
          <a:srcRect/>
          <a:stretch>
            <a:fillRect/>
          </a:stretch>
        </p:blipFill>
        <p:spPr bwMode="auto">
          <a:xfrm>
            <a:off x="1228725" y="5073650"/>
            <a:ext cx="7915275" cy="1428750"/>
          </a:xfrm>
          <a:prstGeom prst="rect">
            <a:avLst/>
          </a:prstGeom>
          <a:noFill/>
          <a:ln w="9525">
            <a:noFill/>
            <a:miter lim="800000"/>
            <a:headEnd/>
            <a:tailEnd/>
          </a:ln>
        </p:spPr>
      </p:pic>
      <p:cxnSp>
        <p:nvCxnSpPr>
          <p:cNvPr id="8" name="直接箭头连接符 7"/>
          <p:cNvCxnSpPr/>
          <p:nvPr/>
        </p:nvCxnSpPr>
        <p:spPr>
          <a:xfrm>
            <a:off x="7353300" y="5283200"/>
            <a:ext cx="7747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直接箭头连接符 9"/>
          <p:cNvCxnSpPr/>
          <p:nvPr/>
        </p:nvCxnSpPr>
        <p:spPr>
          <a:xfrm flipH="1">
            <a:off x="4927600" y="5384800"/>
            <a:ext cx="1333500" cy="304800"/>
          </a:xfrm>
          <a:prstGeom prst="straightConnector1">
            <a:avLst/>
          </a:prstGeom>
          <a:ln w="19050">
            <a:solidFill>
              <a:schemeClr val="accent3"/>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WMTOOLS" val="&lt;WMTools ver=&quot;1.0&quot;&gt;&lt;Timings time=&quot;5/11/2009 2:37:20 PM&quot;&gt;&lt;Slide id=&quot;257&quot; dur=&quot;679.4219&quot;/&gt;&lt;Slide id=&quot;283&quot; dur=&quot;56.73438&quot;/&gt;&lt;Slide id=&quot;284&quot; dur=&quot;181.2188&quot;/&gt;&lt;Slide id=&quot;285&quot; dur=&quot;117.6094&quot;/&gt;&lt;Slide id=&quot;286&quot; dur=&quot;166.9375&quot;/&gt;&lt;Slide id=&quot;266&quot; dur=&quot;924.6094&quot;/&gt;&lt;Slide id=&quot;287&quot; dur=&quot;23.29688&quot;/&gt;&lt;Slide id=&quot;288&quot; dur=&quot;1350.766&quot;/&gt;&lt;Slide id=&quot;289&quot; dur=&quot;34.625&quot;/&gt;&lt;Slide id=&quot;290&quot; dur=&quot;726.1563&quot;/&gt;&lt;Slide id=&quot;291&quot; dur=&quot;220.2344&quot;/&gt;&lt;Slide id=&quot;294&quot; dur=&quot;182.9844&quot;/&gt;&lt;Slide id=&quot;292&quot; dur=&quot;116.5&quot;/&gt;&lt;Slide id=&quot;274&quot; dur=&quot;5&quot;/&gt;&lt;Slide id=&quot;295&quot; dur=&quot;21.42188&quot;/&gt;&lt;Slide id=&quot;296&quot; dur=&quot;25.75&quot;/&gt;&lt;Slide id=&quot;282&quot; dur=&quot;374.6563&quot; bld=&quot;|.1|2.2|0|2.2|0|2.2|0|2.2&quot;/&gt;&lt;Slide id=&quot;296&quot; dur=&quot;131.1719&quot;/&gt;&lt;Slide id=&quot;295&quot; dur=&quot;9.90625&quot;/&gt;&lt;/Timings&gt;&lt;Timings time=&quot;5/11/2009 2:28:33 PM&quot;&gt;&lt;Slide id=&quot;256&quot; dur=&quot;1.09375&quot;/&gt;&lt;Slide id=&quot;257&quot; dur=&quot;509.3438&quot;/&gt;&lt;/Timings&gt;&lt;Timings time=&quot;5/11/2009 2:28:23 PM&quot;&gt;&lt;Slide id=&quot;292&quot; dur=&quot;1.515625&quot;/&gt;&lt;/Timings&gt;&lt;Timings time=&quot;5/10/2009 1:54:07 PM&quot;&gt;&lt;Slide id=&quot;256&quot; dur=&quot;4.964844&quot;/&gt;&lt;Slide id=&quot;257&quot; dur=&quot;1.480469&quot;/&gt;&lt;Slide id=&quot;283&quot; dur=&quot;2.394531&quot;/&gt;&lt;Slide id=&quot;284&quot; dur=&quot;.625&quot;/&gt;&lt;/Timings&gt;&lt;/WMTools&gt;"/>
</p:tagLst>
</file>

<file path=ppt/theme/theme1.xml><?xml version="1.0" encoding="utf-8"?>
<a:theme xmlns:a="http://schemas.openxmlformats.org/drawingml/2006/main" name="1_自訂設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自訂設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課程內頁">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ch Ed North America 2009">
  <a:themeElements>
    <a:clrScheme name="自訂 3">
      <a:dk1>
        <a:srgbClr val="FFFFFF"/>
      </a:dk1>
      <a:lt1>
        <a:srgbClr val="000000"/>
      </a:lt1>
      <a:dk2>
        <a:srgbClr val="CCFFCC"/>
      </a:dk2>
      <a:lt2>
        <a:srgbClr val="CCCCCC"/>
      </a:lt2>
      <a:accent1>
        <a:srgbClr val="CCFFCC"/>
      </a:accent1>
      <a:accent2>
        <a:srgbClr val="FFC000"/>
      </a:accent2>
      <a:accent3>
        <a:srgbClr val="D90026"/>
      </a:accent3>
      <a:accent4>
        <a:srgbClr val="1E78B9"/>
      </a:accent4>
      <a:accent5>
        <a:srgbClr val="FFFF11"/>
      </a:accent5>
      <a:accent6>
        <a:srgbClr val="D90026"/>
      </a:accent6>
      <a:hlink>
        <a:srgbClr val="165A8A"/>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TENA09-FINAL</Template>
  <TotalTime>7198</TotalTime>
  <Words>3661</Words>
  <Application>Microsoft Office PowerPoint</Application>
  <PresentationFormat>全屏显示(4:3)</PresentationFormat>
  <Paragraphs>140</Paragraphs>
  <Slides>36</Slides>
  <Notes>2</Notes>
  <HiddenSlides>0</HiddenSlides>
  <MMClips>0</MMClips>
  <ScaleCrop>false</ScaleCrop>
  <HeadingPairs>
    <vt:vector size="4" baseType="variant">
      <vt:variant>
        <vt:lpstr>主题</vt:lpstr>
      </vt:variant>
      <vt:variant>
        <vt:i4>5</vt:i4>
      </vt:variant>
      <vt:variant>
        <vt:lpstr>幻灯片标题</vt:lpstr>
      </vt:variant>
      <vt:variant>
        <vt:i4>36</vt:i4>
      </vt:variant>
    </vt:vector>
  </HeadingPairs>
  <TitlesOfParts>
    <vt:vector size="41" baseType="lpstr">
      <vt:lpstr>1_自訂設計</vt:lpstr>
      <vt:lpstr>2_自訂設計</vt:lpstr>
      <vt:lpstr>課程內頁</vt:lpstr>
      <vt:lpstr>Tech Ed North America 2009</vt:lpstr>
      <vt:lpstr>Office Theme</vt:lpstr>
      <vt:lpstr>幻灯片 1</vt:lpstr>
      <vt:lpstr>Sunlike erp  副产品功能说明</vt:lpstr>
      <vt:lpstr>副产品 </vt:lpstr>
      <vt:lpstr>营业人资料设定</vt:lpstr>
      <vt:lpstr>副产品在单据中的应用</vt:lpstr>
      <vt:lpstr>副产品在单据中的应用</vt:lpstr>
      <vt:lpstr>副产品在单据中的应用</vt:lpstr>
      <vt:lpstr>副产品在单据中的应用</vt:lpstr>
      <vt:lpstr>副产品在单据中的应用</vt:lpstr>
      <vt:lpstr>副产品在单据中的应用</vt:lpstr>
      <vt:lpstr>副产品在单据中的应用</vt:lpstr>
      <vt:lpstr>副产品在单据中的应用</vt:lpstr>
      <vt:lpstr>副产品在单据中的应用</vt:lpstr>
      <vt:lpstr>副产品月末分配作业</vt:lpstr>
      <vt:lpstr>副产品月末分配作业</vt:lpstr>
      <vt:lpstr>副产品月末分配作业</vt:lpstr>
      <vt:lpstr>副产品月末分配作业</vt:lpstr>
      <vt:lpstr>副产品月末分配作业</vt:lpstr>
      <vt:lpstr>副产品月末分配作业</vt:lpstr>
      <vt:lpstr>副产品月末分配作业</vt:lpstr>
      <vt:lpstr>副产品月末分配作业</vt:lpstr>
      <vt:lpstr>副产品月末分配作业</vt:lpstr>
      <vt:lpstr>副产品成本计算 </vt:lpstr>
      <vt:lpstr>副产品成本计算-固定成本法 </vt:lpstr>
      <vt:lpstr>副产品成本计算-固定成本法</vt:lpstr>
      <vt:lpstr>副产品成本计算-固定成本法</vt:lpstr>
      <vt:lpstr>副产品成本计算-固定成本法</vt:lpstr>
      <vt:lpstr>副产品成本计算-固定成本法</vt:lpstr>
      <vt:lpstr>副产品成本计算-固定成本法</vt:lpstr>
      <vt:lpstr>副产品成本计算-固定比例法</vt:lpstr>
      <vt:lpstr>副产品成本计算-固定比例法</vt:lpstr>
      <vt:lpstr>副产品成本计算-固定比例法</vt:lpstr>
      <vt:lpstr>副产品成本计算-固定比例法</vt:lpstr>
      <vt:lpstr>副产品成本计算-固定比例法</vt:lpstr>
      <vt:lpstr>副产品成本计算-固定比例法</vt:lpstr>
      <vt:lpstr>幻灯片 36</vt:lpstr>
    </vt:vector>
  </TitlesOfParts>
  <Manager>&lt;Content Manager Name Here&gt;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Lap Around Team System 2010 Architecture Edition</dc:title>
  <dc:subject>Tech·Ed  North America 2009</dc:subject>
  <dc:creator>Cameron Skinner</dc:creator>
  <dc:description>Template: Slidework LLC
Formatting: Tonya Ricks
Event Date: May 11 - 15, 2009
Event Location: Los Angeles, CA
Audience:</dc:description>
  <cp:lastModifiedBy>tw</cp:lastModifiedBy>
  <cp:revision>660</cp:revision>
  <dcterms:created xsi:type="dcterms:W3CDTF">2009-02-10T21:31:03Z</dcterms:created>
  <dcterms:modified xsi:type="dcterms:W3CDTF">2012-08-30T03:28:30Z</dcterms:modified>
</cp:coreProperties>
</file>