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60" r:id="rId4"/>
    <p:sldId id="282" r:id="rId5"/>
    <p:sldId id="283" r:id="rId6"/>
    <p:sldId id="284" r:id="rId7"/>
    <p:sldId id="285" r:id="rId8"/>
    <p:sldId id="308" r:id="rId9"/>
    <p:sldId id="286" r:id="rId10"/>
    <p:sldId id="309" r:id="rId11"/>
    <p:sldId id="306" r:id="rId12"/>
    <p:sldId id="287" r:id="rId13"/>
    <p:sldId id="288" r:id="rId14"/>
    <p:sldId id="289" r:id="rId15"/>
    <p:sldId id="310" r:id="rId16"/>
    <p:sldId id="290" r:id="rId17"/>
    <p:sldId id="292" r:id="rId18"/>
    <p:sldId id="311" r:id="rId19"/>
    <p:sldId id="293" r:id="rId20"/>
    <p:sldId id="313" r:id="rId21"/>
    <p:sldId id="294" r:id="rId22"/>
    <p:sldId id="295" r:id="rId23"/>
    <p:sldId id="296" r:id="rId24"/>
    <p:sldId id="314" r:id="rId25"/>
    <p:sldId id="315" r:id="rId26"/>
    <p:sldId id="319" r:id="rId27"/>
    <p:sldId id="320" r:id="rId28"/>
    <p:sldId id="323" r:id="rId29"/>
    <p:sldId id="324" r:id="rId30"/>
    <p:sldId id="325" r:id="rId31"/>
    <p:sldId id="326" r:id="rId32"/>
    <p:sldId id="322" r:id="rId33"/>
    <p:sldId id="299" r:id="rId34"/>
    <p:sldId id="300" r:id="rId35"/>
    <p:sldId id="301" r:id="rId36"/>
    <p:sldId id="265" r:id="rId3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4893"/>
    <a:srgbClr val="133D91"/>
    <a:srgbClr val="184CB4"/>
    <a:srgbClr val="0E3B94"/>
    <a:srgbClr val="083FA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61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72B810-33B1-48CE-97FF-28725C30CCED}" type="datetimeFigureOut">
              <a:rPr lang="zh-CN" altLang="en-US" smtClean="0"/>
              <a:pPr/>
              <a:t>2013-6-13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86FCBD-BE96-4C00-BA38-4E4E2C33D2C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086FCBD-BE96-4C00-BA38-4E4E2C33D2CF}" type="slidenum">
              <a:rPr lang="zh-CN" altLang="en-US" smtClean="0"/>
              <a:pPr/>
              <a:t>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8" name="图片 7" descr="2.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CE2296-030D-45FF-B454-92AEBC297791}"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CE2296-030D-45FF-B454-92AEBC297791}"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CE2296-030D-45FF-B454-92AEBC297791}"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1143000"/>
          </a:xfrm>
        </p:spPr>
        <p:txBody>
          <a:bodyPr>
            <a:noAutofit/>
          </a:bodyPr>
          <a:lstStyle>
            <a:lvl1pPr algn="l">
              <a:defRPr sz="3800" b="1">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02840" y="1340768"/>
            <a:ext cx="8229600" cy="4525963"/>
          </a:xfrm>
        </p:spPr>
        <p:txBody>
          <a:bodyPr/>
          <a:lstStyle>
            <a:lvl1pPr>
              <a:defRPr sz="2000">
                <a:solidFill>
                  <a:srgbClr val="034893"/>
                </a:solidFill>
              </a:defRPr>
            </a:lvl1pPr>
            <a:lvl2pPr>
              <a:defRPr sz="1800"/>
            </a:lvl2pPr>
            <a:lvl3pPr>
              <a:defRPr sz="2000"/>
            </a:lvl3pPr>
            <a:lvl4pPr>
              <a:defRPr sz="1800"/>
            </a:lvl4pPr>
            <a:lvl5pPr>
              <a:defRPr sz="16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CE2296-030D-45FF-B454-92AEBC297791}" type="slidenum">
              <a:rPr lang="zh-CN" altLang="en-US" smtClean="0"/>
              <a:pPr/>
              <a:t>‹#›</a:t>
            </a:fld>
            <a:endParaRPr lang="zh-CN" altLang="en-US"/>
          </a:p>
        </p:txBody>
      </p:sp>
      <p:pic>
        <p:nvPicPr>
          <p:cNvPr id="7" name="图片 6" descr="尾部.png"/>
          <p:cNvPicPr>
            <a:picLocks noChangeAspect="1"/>
          </p:cNvPicPr>
          <p:nvPr userDrawn="1"/>
        </p:nvPicPr>
        <p:blipFill>
          <a:blip r:embed="rId2" cstate="print"/>
          <a:stretch>
            <a:fillRect/>
          </a:stretch>
        </p:blipFill>
        <p:spPr>
          <a:xfrm>
            <a:off x="0" y="5779294"/>
            <a:ext cx="9144000" cy="1078706"/>
          </a:xfrm>
          <a:prstGeom prst="rect">
            <a:avLst/>
          </a:prstGeom>
        </p:spPr>
      </p:pic>
      <p:pic>
        <p:nvPicPr>
          <p:cNvPr id="8" name="图片 7" descr="logo1.png"/>
          <p:cNvPicPr>
            <a:picLocks noChangeAspect="1"/>
          </p:cNvPicPr>
          <p:nvPr userDrawn="1"/>
        </p:nvPicPr>
        <p:blipFill>
          <a:blip r:embed="rId3" cstate="print"/>
          <a:stretch>
            <a:fillRect/>
          </a:stretch>
        </p:blipFill>
        <p:spPr>
          <a:xfrm>
            <a:off x="8028384" y="5949280"/>
            <a:ext cx="954547" cy="775999"/>
          </a:xfrm>
          <a:prstGeom prst="rect">
            <a:avLst/>
          </a:prstGeom>
        </p:spPr>
      </p:pic>
      <p:pic>
        <p:nvPicPr>
          <p:cNvPr id="9" name="Picture 4" descr="F:\公司logo设计\广东天心天思logo\logo新.png"/>
          <p:cNvPicPr>
            <a:picLocks noChangeAspect="1" noChangeArrowheads="1"/>
          </p:cNvPicPr>
          <p:nvPr userDrawn="1"/>
        </p:nvPicPr>
        <p:blipFill>
          <a:blip r:embed="rId4" cstate="print"/>
          <a:srcRect/>
          <a:stretch>
            <a:fillRect/>
          </a:stretch>
        </p:blipFill>
        <p:spPr bwMode="auto">
          <a:xfrm>
            <a:off x="7956376" y="332656"/>
            <a:ext cx="979989" cy="288032"/>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CE2296-030D-45FF-B454-92AEBC297791}" type="slidenum">
              <a:rPr lang="zh-CN" altLang="en-US" smtClean="0"/>
              <a:pPr/>
              <a:t>‹#›</a:t>
            </a:fld>
            <a:endParaRPr lang="zh-CN" altLang="en-US"/>
          </a:p>
        </p:txBody>
      </p:sp>
      <p:pic>
        <p:nvPicPr>
          <p:cNvPr id="7" name="图片 6" descr="2_2.jpg"/>
          <p:cNvPicPr>
            <a:picLocks noChangeAspect="1"/>
          </p:cNvPicPr>
          <p:nvPr userDrawn="1"/>
        </p:nvPicPr>
        <p:blipFill>
          <a:blip r:embed="rId2" cstate="print"/>
          <a:stretch>
            <a:fillRect/>
          </a:stretch>
        </p:blipFill>
        <p:spPr>
          <a:xfrm>
            <a:off x="0" y="0"/>
            <a:ext cx="9144000" cy="6858000"/>
          </a:xfrm>
          <a:prstGeom prst="rect">
            <a:avLst/>
          </a:prstGeom>
        </p:spPr>
      </p:pic>
      <p:pic>
        <p:nvPicPr>
          <p:cNvPr id="8" name="图片 7" descr="logo1.png"/>
          <p:cNvPicPr>
            <a:picLocks noChangeAspect="1"/>
          </p:cNvPicPr>
          <p:nvPr userDrawn="1"/>
        </p:nvPicPr>
        <p:blipFill>
          <a:blip r:embed="rId3" cstate="print"/>
          <a:stretch>
            <a:fillRect/>
          </a:stretch>
        </p:blipFill>
        <p:spPr>
          <a:xfrm>
            <a:off x="7884368" y="5805264"/>
            <a:ext cx="954547" cy="775999"/>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CCE2296-030D-45FF-B454-92AEBC297791}"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CCE2296-030D-45FF-B454-92AEBC29779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67544" y="1556792"/>
            <a:ext cx="8229600" cy="1143000"/>
          </a:xfrm>
        </p:spPr>
        <p:txBody>
          <a:bodyPr>
            <a:noAutofit/>
          </a:bodyPr>
          <a:lstStyle>
            <a:lvl1pPr algn="l">
              <a:defRPr sz="4400" b="1">
                <a:solidFill>
                  <a:srgbClr val="034893"/>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CCE2296-030D-45FF-B454-92AEBC297791}" type="slidenum">
              <a:rPr lang="zh-CN" altLang="en-US" smtClean="0"/>
              <a:pPr/>
              <a:t>‹#›</a:t>
            </a:fld>
            <a:endParaRPr lang="zh-CN" altLang="en-US"/>
          </a:p>
        </p:txBody>
      </p:sp>
      <p:pic>
        <p:nvPicPr>
          <p:cNvPr id="7" name="图片 6" descr="logo1.png"/>
          <p:cNvPicPr>
            <a:picLocks noChangeAspect="1"/>
          </p:cNvPicPr>
          <p:nvPr userDrawn="1"/>
        </p:nvPicPr>
        <p:blipFill>
          <a:blip r:embed="rId2" cstate="print"/>
          <a:stretch>
            <a:fillRect/>
          </a:stretch>
        </p:blipFill>
        <p:spPr>
          <a:xfrm>
            <a:off x="8028384" y="5949280"/>
            <a:ext cx="954547" cy="775999"/>
          </a:xfrm>
          <a:prstGeom prst="rect">
            <a:avLst/>
          </a:prstGeom>
        </p:spPr>
      </p:pic>
      <p:pic>
        <p:nvPicPr>
          <p:cNvPr id="8" name="Picture 4" descr="F:\公司logo设计\广东天心天思logo\logo新.png"/>
          <p:cNvPicPr>
            <a:picLocks noChangeAspect="1" noChangeArrowheads="1"/>
          </p:cNvPicPr>
          <p:nvPr userDrawn="1"/>
        </p:nvPicPr>
        <p:blipFill>
          <a:blip r:embed="rId3" cstate="print"/>
          <a:srcRect/>
          <a:stretch>
            <a:fillRect/>
          </a:stretch>
        </p:blipFill>
        <p:spPr bwMode="auto">
          <a:xfrm>
            <a:off x="7956376" y="332656"/>
            <a:ext cx="979989" cy="288032"/>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CCE2296-030D-45FF-B454-92AEBC29779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CCE2296-030D-45FF-B454-92AEBC297791}"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57DFD88-8771-44AC-871B-BEC4E883CA33}" type="datetimeFigureOut">
              <a:rPr lang="zh-CN" altLang="en-US" smtClean="0"/>
              <a:pPr/>
              <a:t>2013-6-13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CCE2296-030D-45FF-B454-92AEBC297791}"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7DFD88-8771-44AC-871B-BEC4E883CA33}" type="datetimeFigureOut">
              <a:rPr lang="zh-CN" altLang="en-US" smtClean="0"/>
              <a:pPr/>
              <a:t>2013-6-13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CE2296-030D-45FF-B454-92AEBC29779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7.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6.xml"/><Relationship Id="rId4" Type="http://schemas.openxmlformats.org/officeDocument/2006/relationships/slide" Target="slide5.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203848" y="3789040"/>
            <a:ext cx="2808312" cy="334888"/>
          </a:xfrm>
        </p:spPr>
        <p:txBody>
          <a:bodyPr>
            <a:noAutofit/>
          </a:bodyPr>
          <a:lstStyle/>
          <a:p>
            <a:r>
              <a:rPr lang="en-US" altLang="zh-CN" sz="1800" b="1" dirty="0" smtClean="0">
                <a:solidFill>
                  <a:schemeClr val="bg1"/>
                </a:solidFill>
              </a:rPr>
              <a:t>Create value for customer</a:t>
            </a:r>
            <a:endParaRPr lang="zh-CN" altLang="en-US" sz="1800" b="1" dirty="0">
              <a:solidFill>
                <a:schemeClr val="bg1"/>
              </a:solidFill>
            </a:endParaRPr>
          </a:p>
        </p:txBody>
      </p:sp>
      <p:sp>
        <p:nvSpPr>
          <p:cNvPr id="8" name="Text Box 3"/>
          <p:cNvSpPr txBox="1">
            <a:spLocks noChangeArrowheads="1"/>
          </p:cNvSpPr>
          <p:nvPr/>
        </p:nvSpPr>
        <p:spPr bwMode="blackWhite">
          <a:xfrm>
            <a:off x="1403648" y="5085184"/>
            <a:ext cx="5976664" cy="1061815"/>
          </a:xfrm>
          <a:prstGeom prst="rect">
            <a:avLst/>
          </a:prstGeom>
          <a:noFill/>
          <a:ln w="12700">
            <a:noFill/>
            <a:miter lim="800000"/>
            <a:headEnd type="none" w="sm" len="sm"/>
            <a:tailEnd type="none" w="sm" len="sm"/>
          </a:ln>
        </p:spPr>
        <p:txBody>
          <a:bodyPr wrap="square" lIns="91425" tIns="45713" rIns="91425" bIns="45713">
            <a:spAutoFit/>
          </a:bodyPr>
          <a:lstStyle/>
          <a:p>
            <a:pPr algn="ctr" eaLnBrk="0" hangingPunct="0"/>
            <a:r>
              <a:rPr kumimoji="0" lang="en-US" altLang="zh-CN" sz="700" dirty="0">
                <a:solidFill>
                  <a:schemeClr val="bg1"/>
                </a:solidFill>
                <a:latin typeface="Calibri" pitchFamily="34" charset="0"/>
              </a:rPr>
              <a:t>Taiwan Attention is the lead ERP supplier that combines developing, selling and counseling within one. In 1988, Attention was established in Taipei and in June, 1996 set up headquarter in </a:t>
            </a:r>
            <a:r>
              <a:rPr kumimoji="0" lang="en-US" altLang="zh-CN" sz="700" dirty="0" err="1">
                <a:solidFill>
                  <a:schemeClr val="bg1"/>
                </a:solidFill>
                <a:latin typeface="Calibri" pitchFamily="34" charset="0"/>
              </a:rPr>
              <a:t>Zhuhai</a:t>
            </a:r>
            <a:r>
              <a:rPr kumimoji="0" lang="en-US" altLang="zh-CN" sz="700" dirty="0">
                <a:solidFill>
                  <a:schemeClr val="bg1"/>
                </a:solidFill>
                <a:latin typeface="Calibri" pitchFamily="34" charset="0"/>
              </a:rPr>
              <a:t> city of Mainland China. </a:t>
            </a:r>
            <a:r>
              <a:rPr kumimoji="0" lang="en-US" altLang="zh-CN" sz="700" dirty="0" err="1">
                <a:solidFill>
                  <a:schemeClr val="bg1"/>
                </a:solidFill>
                <a:latin typeface="Calibri" pitchFamily="34" charset="0"/>
              </a:rPr>
              <a:t>Zhuhai</a:t>
            </a:r>
            <a:r>
              <a:rPr kumimoji="0" lang="en-US" altLang="zh-CN" sz="700" dirty="0">
                <a:solidFill>
                  <a:schemeClr val="bg1"/>
                </a:solidFill>
                <a:latin typeface="Calibri" pitchFamily="34" charset="0"/>
              </a:rPr>
              <a:t> Attention Headquarter as software-development center currently possesses 80 technicians and programmers.     In August, 2006, Attention set up the second development center in Shanghai, which provides the completed technological and service base for future distributing our products in East China. </a:t>
            </a:r>
            <a:br>
              <a:rPr kumimoji="0" lang="en-US" altLang="zh-CN" sz="700" dirty="0">
                <a:solidFill>
                  <a:schemeClr val="bg1"/>
                </a:solidFill>
                <a:latin typeface="Calibri" pitchFamily="34" charset="0"/>
              </a:rPr>
            </a:br>
            <a:r>
              <a:rPr kumimoji="0" lang="en-US" altLang="zh-CN" sz="700" dirty="0">
                <a:solidFill>
                  <a:schemeClr val="bg1"/>
                </a:solidFill>
                <a:latin typeface="Calibri" pitchFamily="34" charset="0"/>
              </a:rPr>
              <a:t>Through 10years exploring and progressing Taiwan Attention has made a lot of achievements accompanied by the mainland 10years huge changing. Now, Attention has established rounded marketing system and service system in </a:t>
            </a:r>
            <a:r>
              <a:rPr kumimoji="0" lang="en-US" altLang="zh-CN" sz="700" dirty="0" err="1">
                <a:solidFill>
                  <a:schemeClr val="bg1"/>
                </a:solidFill>
                <a:latin typeface="Calibri" pitchFamily="34" charset="0"/>
              </a:rPr>
              <a:t>Zhuhai</a:t>
            </a:r>
            <a:r>
              <a:rPr kumimoji="0" lang="en-US" altLang="zh-CN" sz="700" dirty="0">
                <a:solidFill>
                  <a:schemeClr val="bg1"/>
                </a:solidFill>
                <a:latin typeface="Calibri" pitchFamily="34" charset="0"/>
              </a:rPr>
              <a:t>, Guangzhou, Shenzhen, </a:t>
            </a:r>
            <a:r>
              <a:rPr kumimoji="0" lang="en-US" altLang="zh-CN" sz="700" dirty="0" err="1">
                <a:solidFill>
                  <a:schemeClr val="bg1"/>
                </a:solidFill>
                <a:latin typeface="Calibri" pitchFamily="34" charset="0"/>
              </a:rPr>
              <a:t>Dongguan</a:t>
            </a:r>
            <a:r>
              <a:rPr kumimoji="0" lang="en-US" altLang="zh-CN" sz="700" dirty="0">
                <a:solidFill>
                  <a:schemeClr val="bg1"/>
                </a:solidFill>
                <a:latin typeface="Calibri" pitchFamily="34" charset="0"/>
              </a:rPr>
              <a:t> and Huizhou of Guangdong province; in Shanghai, Nanjing, Suzhou, Changzhou, Hangzhou, Ningbo, Qingdao across East China; in Beijing and </a:t>
            </a:r>
            <a:r>
              <a:rPr kumimoji="0" lang="en-US" altLang="zh-CN" sz="700" dirty="0" err="1">
                <a:solidFill>
                  <a:schemeClr val="bg1"/>
                </a:solidFill>
                <a:latin typeface="Calibri" pitchFamily="34" charset="0"/>
              </a:rPr>
              <a:t>Tianjing</a:t>
            </a:r>
            <a:r>
              <a:rPr kumimoji="0" lang="en-US" altLang="zh-CN" sz="700" dirty="0">
                <a:solidFill>
                  <a:schemeClr val="bg1"/>
                </a:solidFill>
                <a:latin typeface="Calibri" pitchFamily="34" charset="0"/>
              </a:rPr>
              <a:t> across North China; in Shenyang and Harbin of Northeast China; in Wuhan of Middle China and Chengdu, Chongqing of Southwest China. Attention has been the one of biggest ERP software suppliers among the Mainland, Taiwan and Hong Kong. </a:t>
            </a:r>
          </a:p>
        </p:txBody>
      </p:sp>
      <p:pic>
        <p:nvPicPr>
          <p:cNvPr id="1028" name="Picture 4" descr="F:\公司logo设计\广东天心天思logo\logo新.png"/>
          <p:cNvPicPr>
            <a:picLocks noChangeAspect="1" noChangeArrowheads="1"/>
          </p:cNvPicPr>
          <p:nvPr/>
        </p:nvPicPr>
        <p:blipFill>
          <a:blip r:embed="rId2" cstate="print"/>
          <a:srcRect/>
          <a:stretch>
            <a:fillRect/>
          </a:stretch>
        </p:blipFill>
        <p:spPr bwMode="auto">
          <a:xfrm>
            <a:off x="3692992" y="4221088"/>
            <a:ext cx="734992" cy="216024"/>
          </a:xfrm>
          <a:prstGeom prst="rect">
            <a:avLst/>
          </a:prstGeom>
          <a:noFill/>
        </p:spPr>
      </p:pic>
      <p:sp>
        <p:nvSpPr>
          <p:cNvPr id="10" name="TextBox 9"/>
          <p:cNvSpPr txBox="1"/>
          <p:nvPr/>
        </p:nvSpPr>
        <p:spPr>
          <a:xfrm>
            <a:off x="4427984" y="4221088"/>
            <a:ext cx="1107996" cy="276999"/>
          </a:xfrm>
          <a:prstGeom prst="rect">
            <a:avLst/>
          </a:prstGeom>
          <a:noFill/>
        </p:spPr>
        <p:txBody>
          <a:bodyPr wrap="none" rtlCol="0">
            <a:spAutoFit/>
          </a:bodyPr>
          <a:lstStyle/>
          <a:p>
            <a:r>
              <a:rPr lang="zh-CN" altLang="en-US" sz="1200" b="1" dirty="0" smtClean="0">
                <a:solidFill>
                  <a:schemeClr val="bg1"/>
                </a:solidFill>
                <a:latin typeface="黑体" pitchFamily="2" charset="-122"/>
                <a:ea typeface="黑体" pitchFamily="2" charset="-122"/>
              </a:rPr>
              <a:t>天心天思集团</a:t>
            </a:r>
            <a:endParaRPr lang="zh-CN" altLang="en-US" sz="1200" b="1" dirty="0">
              <a:solidFill>
                <a:schemeClr val="bg1"/>
              </a:solidFill>
              <a:latin typeface="黑体" pitchFamily="2" charset="-122"/>
              <a:ea typeface="黑体" pitchFamily="2" charset="-122"/>
            </a:endParaRPr>
          </a:p>
        </p:txBody>
      </p:sp>
      <p:pic>
        <p:nvPicPr>
          <p:cNvPr id="11" name="图片 10" descr="logo.png"/>
          <p:cNvPicPr>
            <a:picLocks noChangeAspect="1"/>
          </p:cNvPicPr>
          <p:nvPr/>
        </p:nvPicPr>
        <p:blipFill>
          <a:blip r:embed="rId3" cstate="print"/>
          <a:stretch>
            <a:fillRect/>
          </a:stretch>
        </p:blipFill>
        <p:spPr>
          <a:xfrm>
            <a:off x="3203848" y="908720"/>
            <a:ext cx="2736304" cy="201775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854968"/>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逐单回冲</a:t>
            </a:r>
            <a:endParaRPr lang="zh-CN" altLang="en-US" sz="4000" dirty="0"/>
          </a:p>
        </p:txBody>
      </p:sp>
      <p:sp>
        <p:nvSpPr>
          <p:cNvPr id="3" name="内容占位符 2"/>
          <p:cNvSpPr>
            <a:spLocks noGrp="1"/>
          </p:cNvSpPr>
          <p:nvPr>
            <p:ph idx="1"/>
          </p:nvPr>
        </p:nvSpPr>
        <p:spPr>
          <a:xfrm>
            <a:off x="302840" y="1340769"/>
            <a:ext cx="8229600" cy="1800200"/>
          </a:xfrm>
        </p:spPr>
        <p:txBody>
          <a:bodyPr/>
          <a:lstStyle/>
          <a:p>
            <a:pPr>
              <a:tabLst>
                <a:tab pos="0" algn="l"/>
                <a:tab pos="719138" algn="l"/>
              </a:tabLst>
            </a:pPr>
            <a:r>
              <a:rPr lang="zh-CN" altLang="en-US" dirty="0" smtClean="0">
                <a:solidFill>
                  <a:schemeClr val="tx1"/>
                </a:solidFill>
                <a:latin typeface="华文细黑" pitchFamily="2" charset="-122"/>
                <a:ea typeface="华文细黑" pitchFamily="2" charset="-122"/>
                <a:sym typeface="Wingdings" pitchFamily="2" charset="2"/>
              </a:rPr>
              <a:t>进货单产生的凭证如下：</a:t>
            </a:r>
          </a:p>
          <a:p>
            <a:pPr>
              <a:tabLst>
                <a:tab pos="0" algn="l"/>
                <a:tab pos="719138" algn="l"/>
              </a:tabLst>
            </a:pPr>
            <a:r>
              <a:rPr lang="zh-CN" altLang="en-US" dirty="0" smtClean="0">
                <a:solidFill>
                  <a:schemeClr val="tx1"/>
                </a:solidFill>
                <a:latin typeface="华文细黑" pitchFamily="2" charset="-122"/>
                <a:ea typeface="华文细黑" pitchFamily="2" charset="-122"/>
                <a:sym typeface="Wingdings" pitchFamily="2" charset="2"/>
              </a:rPr>
              <a:t>借：原材料  </a:t>
            </a:r>
            <a:r>
              <a:rPr lang="en-US" altLang="zh-CN" dirty="0" smtClean="0">
                <a:solidFill>
                  <a:schemeClr val="tx1"/>
                </a:solidFill>
                <a:latin typeface="华文细黑" pitchFamily="2" charset="-122"/>
                <a:ea typeface="华文细黑" pitchFamily="2" charset="-122"/>
                <a:sym typeface="Wingdings" pitchFamily="2" charset="2"/>
              </a:rPr>
              <a:t>142.86</a:t>
            </a:r>
          </a:p>
          <a:p>
            <a:pPr>
              <a:tabLst>
                <a:tab pos="0" algn="l"/>
                <a:tab pos="719138" algn="l"/>
              </a:tabLst>
            </a:pPr>
            <a:r>
              <a:rPr lang="en-US" altLang="zh-CN" dirty="0" smtClean="0">
                <a:solidFill>
                  <a:schemeClr val="tx1"/>
                </a:solidFill>
                <a:latin typeface="华文细黑" pitchFamily="2" charset="-122"/>
                <a:ea typeface="华文细黑" pitchFamily="2" charset="-122"/>
                <a:sym typeface="Wingdings" pitchFamily="2" charset="2"/>
              </a:rPr>
              <a:t>        </a:t>
            </a:r>
            <a:r>
              <a:rPr lang="zh-CN" altLang="en-US" dirty="0" smtClean="0">
                <a:solidFill>
                  <a:schemeClr val="tx1"/>
                </a:solidFill>
                <a:latin typeface="华文细黑" pitchFamily="2" charset="-122"/>
                <a:ea typeface="华文细黑" pitchFamily="2" charset="-122"/>
                <a:sym typeface="Wingdings" pitchFamily="2" charset="2"/>
              </a:rPr>
              <a:t>应交税费  </a:t>
            </a:r>
            <a:r>
              <a:rPr lang="en-US" altLang="zh-CN" dirty="0" smtClean="0">
                <a:solidFill>
                  <a:schemeClr val="tx1"/>
                </a:solidFill>
                <a:latin typeface="华文细黑" pitchFamily="2" charset="-122"/>
                <a:ea typeface="华文细黑" pitchFamily="2" charset="-122"/>
                <a:sym typeface="Wingdings" pitchFamily="2" charset="2"/>
              </a:rPr>
              <a:t>7.14 </a:t>
            </a:r>
          </a:p>
          <a:p>
            <a:pPr>
              <a:tabLst>
                <a:tab pos="0" algn="l"/>
                <a:tab pos="719138" algn="l"/>
              </a:tabLst>
            </a:pPr>
            <a:r>
              <a:rPr lang="en-US" altLang="zh-CN" dirty="0" smtClean="0">
                <a:solidFill>
                  <a:schemeClr val="tx1"/>
                </a:solidFill>
                <a:latin typeface="华文细黑" pitchFamily="2" charset="-122"/>
                <a:ea typeface="华文细黑" pitchFamily="2" charset="-122"/>
                <a:sym typeface="Wingdings" pitchFamily="2" charset="2"/>
              </a:rPr>
              <a:t>    </a:t>
            </a:r>
            <a:r>
              <a:rPr lang="zh-CN" altLang="en-US" dirty="0" smtClean="0">
                <a:solidFill>
                  <a:schemeClr val="tx1"/>
                </a:solidFill>
                <a:latin typeface="华文细黑" pitchFamily="2" charset="-122"/>
                <a:ea typeface="华文细黑" pitchFamily="2" charset="-122"/>
                <a:sym typeface="Wingdings" pitchFamily="2" charset="2"/>
              </a:rPr>
              <a:t>贷：应付帐款   </a:t>
            </a:r>
            <a:r>
              <a:rPr lang="en-US" altLang="zh-CN" dirty="0" smtClean="0">
                <a:solidFill>
                  <a:schemeClr val="tx1"/>
                </a:solidFill>
                <a:latin typeface="华文细黑" pitchFamily="2" charset="-122"/>
                <a:ea typeface="华文细黑" pitchFamily="2" charset="-122"/>
                <a:sym typeface="Wingdings" pitchFamily="2" charset="2"/>
              </a:rPr>
              <a:t>150</a:t>
            </a:r>
            <a:endParaRPr lang="zh-TW" altLang="en-US" dirty="0" smtClean="0">
              <a:solidFill>
                <a:schemeClr val="tx1"/>
              </a:solidFill>
              <a:latin typeface="华文细黑" pitchFamily="2" charset="-122"/>
              <a:ea typeface="华文细黑" pitchFamily="2" charset="-122"/>
            </a:endParaRPr>
          </a:p>
          <a:p>
            <a:pPr>
              <a:buNone/>
            </a:pPr>
            <a:endParaRPr lang="zh-CN" altLang="en-US" dirty="0"/>
          </a:p>
        </p:txBody>
      </p:sp>
      <p:pic>
        <p:nvPicPr>
          <p:cNvPr id="6148" name="Picture 4"/>
          <p:cNvPicPr>
            <a:picLocks noChangeAspect="1" noChangeArrowheads="1"/>
          </p:cNvPicPr>
          <p:nvPr/>
        </p:nvPicPr>
        <p:blipFill>
          <a:blip r:embed="rId2" cstate="print"/>
          <a:srcRect/>
          <a:stretch>
            <a:fillRect/>
          </a:stretch>
        </p:blipFill>
        <p:spPr bwMode="auto">
          <a:xfrm>
            <a:off x="827584" y="3356992"/>
            <a:ext cx="6819900" cy="203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854968"/>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逐单回冲</a:t>
            </a:r>
            <a:endParaRPr lang="zh-CN" altLang="en-US" sz="4000" dirty="0"/>
          </a:p>
        </p:txBody>
      </p:sp>
      <p:sp>
        <p:nvSpPr>
          <p:cNvPr id="3" name="内容占位符 2"/>
          <p:cNvSpPr>
            <a:spLocks noGrp="1"/>
          </p:cNvSpPr>
          <p:nvPr>
            <p:ph idx="1"/>
          </p:nvPr>
        </p:nvSpPr>
        <p:spPr>
          <a:xfrm>
            <a:off x="302840" y="1196753"/>
            <a:ext cx="8229600" cy="1224136"/>
          </a:xfrm>
        </p:spPr>
        <p:txBody>
          <a:bodyPr/>
          <a:lstStyle/>
          <a:p>
            <a:r>
              <a:rPr lang="zh-CN" altLang="en-US" dirty="0" smtClean="0">
                <a:solidFill>
                  <a:schemeClr val="tx1"/>
                </a:solidFill>
                <a:latin typeface="华文细黑" pitchFamily="2" charset="-122"/>
                <a:ea typeface="华文细黑" pitchFamily="2" charset="-122"/>
              </a:rPr>
              <a:t>进货单产生的暂估回冲单：可以通过暂估回冲单查询作业进行查询。</a:t>
            </a:r>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暂估回冲单的单价是取暂估单的单价。凭证模板是取暂估单的凭证模板。</a:t>
            </a:r>
            <a:endParaRPr lang="en-US" altLang="zh-CN" dirty="0" smtClean="0">
              <a:solidFill>
                <a:schemeClr val="tx1"/>
              </a:solidFill>
              <a:latin typeface="华文细黑" pitchFamily="2" charset="-122"/>
              <a:ea typeface="华文细黑" pitchFamily="2" charset="-122"/>
            </a:endParaRPr>
          </a:p>
          <a:p>
            <a:endParaRPr lang="en-US" altLang="zh-CN" dirty="0" smtClean="0"/>
          </a:p>
          <a:p>
            <a:endParaRPr lang="zh-CN" altLang="en-US" dirty="0"/>
          </a:p>
        </p:txBody>
      </p:sp>
      <p:pic>
        <p:nvPicPr>
          <p:cNvPr id="3078" name="Picture 6"/>
          <p:cNvPicPr>
            <a:picLocks noChangeAspect="1" noChangeArrowheads="1"/>
          </p:cNvPicPr>
          <p:nvPr/>
        </p:nvPicPr>
        <p:blipFill>
          <a:blip r:embed="rId2" cstate="print"/>
          <a:srcRect/>
          <a:stretch>
            <a:fillRect/>
          </a:stretch>
        </p:blipFill>
        <p:spPr bwMode="auto">
          <a:xfrm>
            <a:off x="539552" y="2420888"/>
            <a:ext cx="6867525" cy="2219325"/>
          </a:xfrm>
          <a:prstGeom prst="rect">
            <a:avLst/>
          </a:prstGeom>
          <a:noFill/>
          <a:ln w="9525">
            <a:noFill/>
            <a:miter lim="800000"/>
            <a:headEnd/>
            <a:tailEnd/>
          </a:ln>
        </p:spPr>
      </p:pic>
      <p:pic>
        <p:nvPicPr>
          <p:cNvPr id="3079" name="Picture 7"/>
          <p:cNvPicPr>
            <a:picLocks noChangeAspect="1" noChangeArrowheads="1"/>
          </p:cNvPicPr>
          <p:nvPr/>
        </p:nvPicPr>
        <p:blipFill>
          <a:blip r:embed="rId3" cstate="print"/>
          <a:srcRect/>
          <a:stretch>
            <a:fillRect/>
          </a:stretch>
        </p:blipFill>
        <p:spPr bwMode="auto">
          <a:xfrm>
            <a:off x="539552" y="4857750"/>
            <a:ext cx="6296025"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782960"/>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逐单回冲</a:t>
            </a:r>
            <a:endParaRPr lang="zh-CN" altLang="en-US" sz="4000" dirty="0"/>
          </a:p>
        </p:txBody>
      </p:sp>
      <p:sp>
        <p:nvSpPr>
          <p:cNvPr id="3" name="内容占位符 2"/>
          <p:cNvSpPr>
            <a:spLocks noGrp="1"/>
          </p:cNvSpPr>
          <p:nvPr>
            <p:ph idx="1"/>
          </p:nvPr>
        </p:nvSpPr>
        <p:spPr>
          <a:xfrm>
            <a:off x="302840" y="980728"/>
            <a:ext cx="8229600" cy="4886003"/>
          </a:xfrm>
        </p:spPr>
        <p:txBody>
          <a:bodyPr/>
          <a:lstStyle/>
          <a:p>
            <a:pPr>
              <a:lnSpc>
                <a:spcPct val="90000"/>
              </a:lnSpc>
              <a:buFont typeface="Wingdings" pitchFamily="2" charset="2"/>
              <a:buChar char="Ø"/>
            </a:pPr>
            <a:r>
              <a:rPr lang="zh-CN" altLang="en-US" sz="1800" dirty="0" smtClean="0">
                <a:solidFill>
                  <a:schemeClr val="tx1"/>
                </a:solidFill>
                <a:latin typeface="华文细黑" pitchFamily="2" charset="-122"/>
                <a:ea typeface="华文细黑" pitchFamily="2" charset="-122"/>
                <a:sym typeface="Wingdings" pitchFamily="2" charset="2"/>
              </a:rPr>
              <a:t>第</a:t>
            </a:r>
            <a:r>
              <a:rPr lang="en-US" altLang="zh-CN" sz="1800" dirty="0" smtClean="0">
                <a:solidFill>
                  <a:schemeClr val="tx1"/>
                </a:solidFill>
                <a:latin typeface="华文细黑" pitchFamily="2" charset="-122"/>
                <a:ea typeface="华文细黑" pitchFamily="2" charset="-122"/>
                <a:sym typeface="Wingdings" pitchFamily="2" charset="2"/>
              </a:rPr>
              <a:t>3</a:t>
            </a:r>
            <a:r>
              <a:rPr lang="zh-CN" altLang="en-US" sz="1800" dirty="0" smtClean="0">
                <a:solidFill>
                  <a:schemeClr val="tx1"/>
                </a:solidFill>
                <a:latin typeface="华文细黑" pitchFamily="2" charset="-122"/>
                <a:ea typeface="华文细黑" pitchFamily="2" charset="-122"/>
                <a:sym typeface="Wingdings" pitchFamily="2" charset="2"/>
              </a:rPr>
              <a:t>步：进货逐单回冲作业</a:t>
            </a:r>
            <a:endParaRPr lang="en-US" altLang="zh-CN" sz="1800" dirty="0" smtClean="0">
              <a:solidFill>
                <a:schemeClr val="tx1"/>
              </a:solidFill>
              <a:latin typeface="华文细黑" pitchFamily="2" charset="-122"/>
              <a:ea typeface="华文细黑" pitchFamily="2" charset="-122"/>
              <a:sym typeface="Wingdings" pitchFamily="2" charset="2"/>
            </a:endParaRPr>
          </a:p>
          <a:p>
            <a:pPr>
              <a:lnSpc>
                <a:spcPct val="90000"/>
              </a:lnSpc>
            </a:pPr>
            <a:r>
              <a:rPr lang="zh-CN" altLang="en-US" sz="1800" dirty="0" smtClean="0">
                <a:solidFill>
                  <a:schemeClr val="tx1"/>
                </a:solidFill>
                <a:latin typeface="华文细黑" pitchFamily="2" charset="-122"/>
                <a:ea typeface="华文细黑" pitchFamily="2" charset="-122"/>
                <a:sym typeface="Wingdings" pitchFamily="2" charset="2"/>
              </a:rPr>
              <a:t>当暂估单、进货单都切制了凭证以后，暂估单所切的凭证就会重复，相当于一批货切了两个凭证，所以下一步就要做进货逐单回冲作业产生一笔冲暂估单的凭证。</a:t>
            </a:r>
            <a:endParaRPr lang="en-US" altLang="zh-CN" sz="1800" dirty="0" smtClean="0">
              <a:solidFill>
                <a:schemeClr val="tx1"/>
              </a:solidFill>
              <a:latin typeface="华文细黑" pitchFamily="2" charset="-122"/>
              <a:ea typeface="华文细黑" pitchFamily="2" charset="-122"/>
              <a:sym typeface="Wingdings" pitchFamily="2" charset="2"/>
            </a:endParaRPr>
          </a:p>
          <a:p>
            <a:pPr>
              <a:lnSpc>
                <a:spcPct val="90000"/>
              </a:lnSpc>
            </a:pPr>
            <a:r>
              <a:rPr lang="zh-CN" altLang="en-US" sz="1800" dirty="0" smtClean="0">
                <a:solidFill>
                  <a:schemeClr val="tx1"/>
                </a:solidFill>
                <a:latin typeface="华文细黑" pitchFamily="2" charset="-122"/>
                <a:ea typeface="华文细黑" pitchFamily="2" charset="-122"/>
              </a:rPr>
              <a:t>凭证的借贷金额取</a:t>
            </a:r>
            <a:r>
              <a:rPr lang="zh-CN" altLang="zh-CN" sz="1800" dirty="0" smtClean="0">
                <a:solidFill>
                  <a:schemeClr val="tx1"/>
                </a:solidFill>
                <a:latin typeface="华文细黑" pitchFamily="2" charset="-122"/>
                <a:ea typeface="华文细黑" pitchFamily="2" charset="-122"/>
              </a:rPr>
              <a:t>暂估回冲单</a:t>
            </a:r>
            <a:r>
              <a:rPr lang="zh-CN" altLang="en-US" sz="1800" dirty="0" smtClean="0">
                <a:solidFill>
                  <a:schemeClr val="tx1"/>
                </a:solidFill>
                <a:latin typeface="华文细黑" pitchFamily="2" charset="-122"/>
                <a:ea typeface="华文细黑" pitchFamily="2" charset="-122"/>
              </a:rPr>
              <a:t>的</a:t>
            </a:r>
            <a:r>
              <a:rPr lang="zh-CN" altLang="zh-CN" sz="1800" dirty="0" smtClean="0">
                <a:solidFill>
                  <a:schemeClr val="tx1"/>
                </a:solidFill>
                <a:latin typeface="华文细黑" pitchFamily="2" charset="-122"/>
                <a:ea typeface="华文细黑" pitchFamily="2" charset="-122"/>
              </a:rPr>
              <a:t>金额，以负数显示，凭证模版取暂估单的模版</a:t>
            </a:r>
            <a:r>
              <a:rPr lang="zh-CN" altLang="en-US" sz="1800" dirty="0" smtClean="0">
                <a:solidFill>
                  <a:schemeClr val="tx1"/>
                </a:solidFill>
                <a:latin typeface="华文细黑" pitchFamily="2" charset="-122"/>
                <a:ea typeface="华文细黑" pitchFamily="2" charset="-122"/>
                <a:sym typeface="Wingdings" pitchFamily="2" charset="2"/>
              </a:rPr>
              <a:t>。</a:t>
            </a:r>
          </a:p>
          <a:p>
            <a:pPr>
              <a:lnSpc>
                <a:spcPct val="90000"/>
              </a:lnSpc>
            </a:pPr>
            <a:r>
              <a:rPr lang="zh-CN" altLang="en-US" sz="1800" dirty="0" smtClean="0">
                <a:solidFill>
                  <a:schemeClr val="tx1"/>
                </a:solidFill>
                <a:latin typeface="华文细黑" pitchFamily="2" charset="-122"/>
                <a:ea typeface="华文细黑" pitchFamily="2" charset="-122"/>
              </a:rPr>
              <a:t>借：原材料         </a:t>
            </a:r>
            <a:r>
              <a:rPr lang="en-US" altLang="zh-CN" sz="1800" dirty="0" smtClean="0">
                <a:solidFill>
                  <a:schemeClr val="tx1"/>
                </a:solidFill>
                <a:latin typeface="华文细黑" pitchFamily="2" charset="-122"/>
                <a:ea typeface="华文细黑" pitchFamily="2" charset="-122"/>
              </a:rPr>
              <a:t>-95.24</a:t>
            </a:r>
          </a:p>
          <a:p>
            <a:pPr>
              <a:lnSpc>
                <a:spcPct val="90000"/>
              </a:lnSpc>
            </a:pPr>
            <a:r>
              <a:rPr lang="en-US" altLang="zh-CN" sz="1800" dirty="0" smtClean="0">
                <a:solidFill>
                  <a:schemeClr val="tx1"/>
                </a:solidFill>
                <a:latin typeface="华文细黑" pitchFamily="2" charset="-122"/>
                <a:ea typeface="华文细黑" pitchFamily="2" charset="-122"/>
              </a:rPr>
              <a:t>         </a:t>
            </a:r>
            <a:r>
              <a:rPr lang="zh-CN" altLang="en-US" sz="1800" dirty="0" smtClean="0">
                <a:solidFill>
                  <a:schemeClr val="tx1"/>
                </a:solidFill>
                <a:latin typeface="华文细黑" pitchFamily="2" charset="-122"/>
                <a:ea typeface="华文细黑" pitchFamily="2" charset="-122"/>
              </a:rPr>
              <a:t>应交税费    </a:t>
            </a:r>
            <a:r>
              <a:rPr lang="en-US" altLang="zh-CN" sz="1800" dirty="0" smtClean="0">
                <a:solidFill>
                  <a:schemeClr val="tx1"/>
                </a:solidFill>
                <a:latin typeface="华文细黑" pitchFamily="2" charset="-122"/>
                <a:ea typeface="华文细黑" pitchFamily="2" charset="-122"/>
              </a:rPr>
              <a:t>-4.76</a:t>
            </a:r>
          </a:p>
          <a:p>
            <a:pPr>
              <a:lnSpc>
                <a:spcPct val="90000"/>
              </a:lnSpc>
            </a:pPr>
            <a:r>
              <a:rPr lang="en-US" altLang="zh-CN" sz="1800" dirty="0" smtClean="0">
                <a:solidFill>
                  <a:schemeClr val="tx1"/>
                </a:solidFill>
                <a:latin typeface="华文细黑" pitchFamily="2" charset="-122"/>
                <a:ea typeface="华文细黑" pitchFamily="2" charset="-122"/>
              </a:rPr>
              <a:t>     </a:t>
            </a:r>
            <a:r>
              <a:rPr lang="zh-CN" altLang="en-US" sz="1800" dirty="0" smtClean="0">
                <a:solidFill>
                  <a:schemeClr val="tx1"/>
                </a:solidFill>
                <a:latin typeface="华文细黑" pitchFamily="2" charset="-122"/>
                <a:ea typeface="华文细黑" pitchFamily="2" charset="-122"/>
              </a:rPr>
              <a:t>贷：应付帐款</a:t>
            </a:r>
            <a:r>
              <a:rPr lang="en-US" altLang="zh-CN" sz="1800" dirty="0" smtClean="0">
                <a:solidFill>
                  <a:schemeClr val="tx1"/>
                </a:solidFill>
                <a:latin typeface="华文细黑" pitchFamily="2" charset="-122"/>
                <a:ea typeface="华文细黑" pitchFamily="2" charset="-122"/>
              </a:rPr>
              <a:t>-</a:t>
            </a:r>
            <a:r>
              <a:rPr lang="zh-CN" altLang="en-US" sz="1800" dirty="0" smtClean="0">
                <a:solidFill>
                  <a:schemeClr val="tx1"/>
                </a:solidFill>
                <a:latin typeface="华文细黑" pitchFamily="2" charset="-122"/>
                <a:ea typeface="华文细黑" pitchFamily="2" charset="-122"/>
              </a:rPr>
              <a:t>暂估款  </a:t>
            </a:r>
            <a:r>
              <a:rPr lang="en-US" altLang="zh-CN" sz="1800" dirty="0" smtClean="0">
                <a:solidFill>
                  <a:schemeClr val="tx1"/>
                </a:solidFill>
                <a:latin typeface="华文细黑" pitchFamily="2" charset="-122"/>
                <a:ea typeface="华文细黑" pitchFamily="2" charset="-122"/>
              </a:rPr>
              <a:t>-100</a:t>
            </a:r>
          </a:p>
          <a:p>
            <a:endParaRPr lang="zh-CN" altLang="en-US" dirty="0"/>
          </a:p>
        </p:txBody>
      </p:sp>
      <p:pic>
        <p:nvPicPr>
          <p:cNvPr id="7170" name="Picture 2"/>
          <p:cNvPicPr>
            <a:picLocks noChangeAspect="1" noChangeArrowheads="1"/>
          </p:cNvPicPr>
          <p:nvPr/>
        </p:nvPicPr>
        <p:blipFill>
          <a:blip r:embed="rId2" cstate="print"/>
          <a:srcRect/>
          <a:stretch>
            <a:fillRect/>
          </a:stretch>
        </p:blipFill>
        <p:spPr bwMode="auto">
          <a:xfrm>
            <a:off x="611560" y="3645024"/>
            <a:ext cx="6534150" cy="1228725"/>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539552" y="5172075"/>
            <a:ext cx="6696075" cy="1685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926976"/>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差异调整</a:t>
            </a:r>
            <a:r>
              <a:rPr lang="zh-CN" altLang="en-US" sz="4000" dirty="0" smtClean="0">
                <a:latin typeface="隶书" pitchFamily="49" charset="-122"/>
              </a:rPr>
              <a:t/>
            </a:r>
            <a:br>
              <a:rPr lang="zh-CN" altLang="en-US" sz="4000" dirty="0" smtClean="0">
                <a:latin typeface="隶书" pitchFamily="49" charset="-122"/>
              </a:rPr>
            </a:br>
            <a:endParaRPr lang="zh-CN" altLang="en-US" dirty="0"/>
          </a:p>
        </p:txBody>
      </p:sp>
      <p:sp>
        <p:nvSpPr>
          <p:cNvPr id="3" name="内容占位符 2"/>
          <p:cNvSpPr>
            <a:spLocks noGrp="1"/>
          </p:cNvSpPr>
          <p:nvPr>
            <p:ph idx="1"/>
          </p:nvPr>
        </p:nvSpPr>
        <p:spPr>
          <a:xfrm>
            <a:off x="302840" y="980728"/>
            <a:ext cx="8229600" cy="4886003"/>
          </a:xfrm>
        </p:spPr>
        <p:txBody>
          <a:bodyPr>
            <a:normAutofit fontScale="62500" lnSpcReduction="20000"/>
          </a:bodyPr>
          <a:lstStyle/>
          <a:p>
            <a:pPr>
              <a:lnSpc>
                <a:spcPct val="120000"/>
              </a:lnSpc>
              <a:buFont typeface="Wingdings" pitchFamily="2" charset="2"/>
              <a:buChar char="Ø"/>
            </a:pPr>
            <a:r>
              <a:rPr lang="zh-CN" altLang="en-US" sz="2900" b="1" dirty="0" smtClean="0">
                <a:solidFill>
                  <a:schemeClr val="tx1"/>
                </a:solidFill>
                <a:latin typeface="华文细黑" pitchFamily="2" charset="-122"/>
                <a:ea typeface="华文细黑" pitchFamily="2" charset="-122"/>
              </a:rPr>
              <a:t>进货暂估入库差异调整流程为：</a:t>
            </a:r>
            <a:endParaRPr lang="en-US" altLang="zh-CN" sz="2900" b="1" dirty="0" smtClean="0">
              <a:solidFill>
                <a:schemeClr val="tx1"/>
              </a:solidFill>
              <a:latin typeface="华文细黑" pitchFamily="2" charset="-122"/>
              <a:ea typeface="华文细黑" pitchFamily="2" charset="-122"/>
            </a:endParaRPr>
          </a:p>
          <a:p>
            <a:pPr>
              <a:lnSpc>
                <a:spcPct val="120000"/>
              </a:lnSpc>
            </a:pPr>
            <a:r>
              <a:rPr lang="zh-CN" altLang="en-US" sz="2900" dirty="0" smtClean="0">
                <a:solidFill>
                  <a:schemeClr val="tx1"/>
                </a:solidFill>
                <a:latin typeface="华文细黑" pitchFamily="2" charset="-122"/>
                <a:ea typeface="华文细黑" pitchFamily="2" charset="-122"/>
              </a:rPr>
              <a:t>进货单</a:t>
            </a:r>
            <a:r>
              <a:rPr lang="en-US" altLang="zh-CN" sz="2900" dirty="0" smtClean="0">
                <a:solidFill>
                  <a:schemeClr val="tx1"/>
                </a:solidFill>
                <a:latin typeface="华文细黑" pitchFamily="2" charset="-122"/>
                <a:ea typeface="华文细黑" pitchFamily="2" charset="-122"/>
              </a:rPr>
              <a:t>(</a:t>
            </a:r>
            <a:r>
              <a:rPr lang="zh-CN" altLang="en-US" sz="2900" dirty="0" smtClean="0">
                <a:solidFill>
                  <a:schemeClr val="tx1"/>
                </a:solidFill>
                <a:latin typeface="华文细黑" pitchFamily="2" charset="-122"/>
                <a:ea typeface="华文细黑" pitchFamily="2" charset="-122"/>
              </a:rPr>
              <a:t>暂估价，立帐方式为收到发票才立帐</a:t>
            </a:r>
            <a:r>
              <a:rPr lang="en-US" altLang="zh-CN" sz="2900" dirty="0" smtClean="0">
                <a:solidFill>
                  <a:schemeClr val="tx1"/>
                </a:solidFill>
                <a:latin typeface="华文细黑" pitchFamily="2" charset="-122"/>
                <a:ea typeface="华文细黑" pitchFamily="2" charset="-122"/>
              </a:rPr>
              <a:t>) →</a:t>
            </a:r>
            <a:r>
              <a:rPr lang="zh-CN" altLang="en-US" sz="2900" dirty="0" smtClean="0">
                <a:solidFill>
                  <a:schemeClr val="tx1"/>
                </a:solidFill>
                <a:latin typeface="华文细黑" pitchFamily="2" charset="-122"/>
                <a:ea typeface="华文细黑" pitchFamily="2" charset="-122"/>
              </a:rPr>
              <a:t>进货立帐开票 </a:t>
            </a:r>
            <a:r>
              <a:rPr lang="en-US" altLang="zh-CN" sz="2900" dirty="0" smtClean="0">
                <a:solidFill>
                  <a:schemeClr val="tx1"/>
                </a:solidFill>
                <a:latin typeface="华文细黑" pitchFamily="2" charset="-122"/>
                <a:ea typeface="华文细黑" pitchFamily="2" charset="-122"/>
              </a:rPr>
              <a:t>(</a:t>
            </a:r>
            <a:r>
              <a:rPr lang="zh-CN" altLang="en-US" sz="2900" dirty="0" smtClean="0">
                <a:solidFill>
                  <a:schemeClr val="tx1"/>
                </a:solidFill>
                <a:latin typeface="华文细黑" pitchFamily="2" charset="-122"/>
                <a:ea typeface="华文细黑" pitchFamily="2" charset="-122"/>
              </a:rPr>
              <a:t>发票价</a:t>
            </a:r>
            <a:r>
              <a:rPr lang="en-US" altLang="zh-CN" sz="2900" dirty="0" smtClean="0">
                <a:solidFill>
                  <a:schemeClr val="tx1"/>
                </a:solidFill>
                <a:latin typeface="华文细黑" pitchFamily="2" charset="-122"/>
                <a:ea typeface="华文细黑" pitchFamily="2" charset="-122"/>
              </a:rPr>
              <a:t>) →</a:t>
            </a:r>
            <a:r>
              <a:rPr lang="zh-CN" altLang="en-US" sz="2900" dirty="0" smtClean="0">
                <a:solidFill>
                  <a:schemeClr val="tx1"/>
                </a:solidFill>
                <a:latin typeface="华文细黑" pitchFamily="2" charset="-122"/>
                <a:ea typeface="华文细黑" pitchFamily="2" charset="-122"/>
              </a:rPr>
              <a:t>暂估差额月末处理作业（暂估差额生成进货折让单或成本调整单</a:t>
            </a:r>
            <a:r>
              <a:rPr lang="en-US" altLang="zh-CN" sz="2900" dirty="0" smtClean="0">
                <a:solidFill>
                  <a:schemeClr val="tx1"/>
                </a:solidFill>
                <a:latin typeface="华文细黑" pitchFamily="2" charset="-122"/>
                <a:ea typeface="华文细黑" pitchFamily="2" charset="-122"/>
              </a:rPr>
              <a:t>)</a:t>
            </a:r>
          </a:p>
          <a:p>
            <a:pPr>
              <a:lnSpc>
                <a:spcPct val="120000"/>
              </a:lnSpc>
              <a:buFont typeface="Wingdings" pitchFamily="2" charset="2"/>
              <a:buChar char="Ø"/>
            </a:pPr>
            <a:r>
              <a:rPr lang="zh-CN" altLang="en-US" sz="2900" b="1" dirty="0" smtClean="0">
                <a:solidFill>
                  <a:schemeClr val="tx1"/>
                </a:solidFill>
                <a:latin typeface="华文细黑" pitchFamily="2" charset="-122"/>
                <a:ea typeface="华文细黑" pitchFamily="2" charset="-122"/>
              </a:rPr>
              <a:t>托工暂估入库差异调整流程为：</a:t>
            </a:r>
            <a:endParaRPr lang="en-US" altLang="zh-CN" sz="2900" b="1" dirty="0" smtClean="0">
              <a:solidFill>
                <a:schemeClr val="tx1"/>
              </a:solidFill>
              <a:latin typeface="华文细黑" pitchFamily="2" charset="-122"/>
              <a:ea typeface="华文细黑" pitchFamily="2" charset="-122"/>
            </a:endParaRPr>
          </a:p>
          <a:p>
            <a:pPr>
              <a:lnSpc>
                <a:spcPct val="120000"/>
              </a:lnSpc>
            </a:pPr>
            <a:r>
              <a:rPr lang="zh-CN" altLang="en-US" sz="2900" dirty="0" smtClean="0">
                <a:solidFill>
                  <a:schemeClr val="tx1"/>
                </a:solidFill>
                <a:latin typeface="华文细黑" pitchFamily="2" charset="-122"/>
                <a:ea typeface="华文细黑" pitchFamily="2" charset="-122"/>
              </a:rPr>
              <a:t>托工缴回单</a:t>
            </a:r>
            <a:r>
              <a:rPr lang="en-US" altLang="zh-CN" sz="2900" dirty="0" smtClean="0">
                <a:solidFill>
                  <a:schemeClr val="tx1"/>
                </a:solidFill>
                <a:latin typeface="华文细黑" pitchFamily="2" charset="-122"/>
                <a:ea typeface="华文细黑" pitchFamily="2" charset="-122"/>
              </a:rPr>
              <a:t>(</a:t>
            </a:r>
            <a:r>
              <a:rPr lang="zh-CN" altLang="en-US" sz="2900" dirty="0" smtClean="0">
                <a:solidFill>
                  <a:schemeClr val="tx1"/>
                </a:solidFill>
                <a:latin typeface="华文细黑" pitchFamily="2" charset="-122"/>
                <a:ea typeface="华文细黑" pitchFamily="2" charset="-122"/>
              </a:rPr>
              <a:t>暂估价，立帐方式为收到发票才立帐</a:t>
            </a:r>
            <a:r>
              <a:rPr lang="en-US" altLang="zh-CN" sz="2900" dirty="0" smtClean="0">
                <a:solidFill>
                  <a:schemeClr val="tx1"/>
                </a:solidFill>
                <a:latin typeface="华文细黑" pitchFamily="2" charset="-122"/>
                <a:ea typeface="华文细黑" pitchFamily="2" charset="-122"/>
              </a:rPr>
              <a:t>) →</a:t>
            </a:r>
            <a:r>
              <a:rPr lang="zh-CN" altLang="en-US" sz="2900" dirty="0" smtClean="0">
                <a:solidFill>
                  <a:schemeClr val="tx1"/>
                </a:solidFill>
                <a:latin typeface="华文细黑" pitchFamily="2" charset="-122"/>
                <a:ea typeface="华文细黑" pitchFamily="2" charset="-122"/>
              </a:rPr>
              <a:t>进货立帐开票 </a:t>
            </a:r>
            <a:r>
              <a:rPr lang="en-US" altLang="zh-CN" sz="2900" dirty="0" smtClean="0">
                <a:solidFill>
                  <a:schemeClr val="tx1"/>
                </a:solidFill>
                <a:latin typeface="华文细黑" pitchFamily="2" charset="-122"/>
                <a:ea typeface="华文细黑" pitchFamily="2" charset="-122"/>
              </a:rPr>
              <a:t>(</a:t>
            </a:r>
            <a:r>
              <a:rPr lang="zh-CN" altLang="en-US" sz="2900" dirty="0" smtClean="0">
                <a:solidFill>
                  <a:schemeClr val="tx1"/>
                </a:solidFill>
                <a:latin typeface="华文细黑" pitchFamily="2" charset="-122"/>
                <a:ea typeface="华文细黑" pitchFamily="2" charset="-122"/>
              </a:rPr>
              <a:t>发票价</a:t>
            </a:r>
            <a:r>
              <a:rPr lang="en-US" altLang="zh-CN" sz="2900" dirty="0" smtClean="0">
                <a:solidFill>
                  <a:schemeClr val="tx1"/>
                </a:solidFill>
                <a:latin typeface="华文细黑" pitchFamily="2" charset="-122"/>
                <a:ea typeface="华文细黑" pitchFamily="2" charset="-122"/>
              </a:rPr>
              <a:t>) →</a:t>
            </a:r>
            <a:r>
              <a:rPr lang="zh-CN" altLang="en-US" sz="2900" dirty="0" smtClean="0">
                <a:solidFill>
                  <a:schemeClr val="tx1"/>
                </a:solidFill>
                <a:latin typeface="华文细黑" pitchFamily="2" charset="-122"/>
                <a:ea typeface="华文细黑" pitchFamily="2" charset="-122"/>
              </a:rPr>
              <a:t>暂估差额月末处理作业（暂估差额生成托工折让单或成本调整单</a:t>
            </a:r>
            <a:r>
              <a:rPr lang="en-US" altLang="zh-CN" sz="2900" dirty="0" smtClean="0">
                <a:solidFill>
                  <a:schemeClr val="tx1"/>
                </a:solidFill>
                <a:latin typeface="华文细黑" pitchFamily="2" charset="-122"/>
                <a:ea typeface="华文细黑" pitchFamily="2" charset="-122"/>
              </a:rPr>
              <a:t>)</a:t>
            </a:r>
          </a:p>
          <a:p>
            <a:pPr>
              <a:lnSpc>
                <a:spcPct val="120000"/>
              </a:lnSpc>
              <a:buFont typeface="Wingdings" pitchFamily="2" charset="2"/>
              <a:buChar char="Ø"/>
            </a:pPr>
            <a:r>
              <a:rPr lang="zh-CN" altLang="en-US" sz="2900" b="1" dirty="0" smtClean="0">
                <a:solidFill>
                  <a:schemeClr val="tx1"/>
                </a:solidFill>
                <a:latin typeface="华文细黑" pitchFamily="2" charset="-122"/>
                <a:ea typeface="华文细黑" pitchFamily="2" charset="-122"/>
              </a:rPr>
              <a:t>说明：</a:t>
            </a:r>
            <a:endParaRPr lang="en-US" altLang="zh-CN" sz="2900" b="1" dirty="0" smtClean="0">
              <a:solidFill>
                <a:schemeClr val="tx1"/>
              </a:solidFill>
              <a:latin typeface="华文细黑" pitchFamily="2" charset="-122"/>
              <a:ea typeface="华文细黑" pitchFamily="2" charset="-122"/>
            </a:endParaRPr>
          </a:p>
          <a:p>
            <a:pPr>
              <a:lnSpc>
                <a:spcPct val="120000"/>
              </a:lnSpc>
              <a:buFontTx/>
              <a:buChar char="•"/>
            </a:pPr>
            <a:r>
              <a:rPr lang="zh-CN" altLang="en-US" sz="2900" dirty="0" smtClean="0">
                <a:solidFill>
                  <a:schemeClr val="tx1"/>
                </a:solidFill>
                <a:latin typeface="华文细黑" pitchFamily="2" charset="-122"/>
                <a:ea typeface="华文细黑" pitchFamily="2" charset="-122"/>
              </a:rPr>
              <a:t>到货后：登打进货单、托外加工缴回单，立帐方式均为收到发票才立帐，属性勾上立帐方式为第</a:t>
            </a:r>
            <a:r>
              <a:rPr lang="en-US" altLang="zh-CN" sz="2900" dirty="0" smtClean="0">
                <a:solidFill>
                  <a:schemeClr val="tx1"/>
                </a:solidFill>
                <a:latin typeface="华文细黑" pitchFamily="2" charset="-122"/>
                <a:ea typeface="华文细黑" pitchFamily="2" charset="-122"/>
              </a:rPr>
              <a:t>3</a:t>
            </a:r>
            <a:r>
              <a:rPr lang="zh-CN" altLang="en-US" sz="2900" dirty="0" smtClean="0">
                <a:solidFill>
                  <a:schemeClr val="tx1"/>
                </a:solidFill>
                <a:latin typeface="华文细黑" pitchFamily="2" charset="-122"/>
                <a:ea typeface="华文细黑" pitchFamily="2" charset="-122"/>
              </a:rPr>
              <a:t>项切凭证，税金不需要暂估，所以在进货单、托外加工缴回单不切税金的凭证。</a:t>
            </a:r>
          </a:p>
          <a:p>
            <a:pPr>
              <a:lnSpc>
                <a:spcPct val="120000"/>
              </a:lnSpc>
              <a:buFontTx/>
              <a:buChar char="•"/>
            </a:pPr>
            <a:r>
              <a:rPr lang="zh-CN" altLang="en-US" sz="2900" dirty="0" smtClean="0">
                <a:solidFill>
                  <a:schemeClr val="tx1"/>
                </a:solidFill>
                <a:latin typeface="华文细黑" pitchFamily="2" charset="-122"/>
                <a:ea typeface="华文细黑" pitchFamily="2" charset="-122"/>
              </a:rPr>
              <a:t>收到发票：到进货立帐收票作业录入发票、对实际发票金额立帐到收付款、产生应付帐款和对冲暂估款的凭证。</a:t>
            </a:r>
          </a:p>
          <a:p>
            <a:pPr>
              <a:lnSpc>
                <a:spcPct val="120000"/>
              </a:lnSpc>
              <a:buFontTx/>
              <a:buChar char="•"/>
            </a:pPr>
            <a:r>
              <a:rPr lang="zh-CN" altLang="en-US" sz="2900" dirty="0" smtClean="0">
                <a:solidFill>
                  <a:schemeClr val="tx1"/>
                </a:solidFill>
                <a:latin typeface="华文细黑" pitchFamily="2" charset="-122"/>
                <a:ea typeface="华文细黑" pitchFamily="2" charset="-122"/>
              </a:rPr>
              <a:t>调整进货的成本：当暂估价格与收发票的价格有差异时，通过暂估月末处理作业</a:t>
            </a:r>
            <a:r>
              <a:rPr lang="en-US" altLang="zh-CN" sz="2900" dirty="0" smtClean="0">
                <a:solidFill>
                  <a:schemeClr val="tx1"/>
                </a:solidFill>
                <a:latin typeface="华文细黑" pitchFamily="2" charset="-122"/>
                <a:ea typeface="华文细黑" pitchFamily="2" charset="-122"/>
              </a:rPr>
              <a:t>,</a:t>
            </a:r>
            <a:r>
              <a:rPr lang="zh-CN" altLang="en-US" sz="2900" dirty="0" smtClean="0">
                <a:solidFill>
                  <a:schemeClr val="tx1"/>
                </a:solidFill>
                <a:latin typeface="华文细黑" pitchFamily="2" charset="-122"/>
                <a:ea typeface="华文细黑" pitchFamily="2" charset="-122"/>
              </a:rPr>
              <a:t>进行调整货品的成本，可生成不立帐的进货折让单或固定成本的调整单。若暂估价格跟发票实际价格一样，则不需要做暂估月末处理。</a:t>
            </a:r>
          </a:p>
          <a:p>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cstate="print"/>
          <a:srcRect/>
          <a:stretch>
            <a:fillRect/>
          </a:stretch>
        </p:blipFill>
        <p:spPr bwMode="auto">
          <a:xfrm>
            <a:off x="539552" y="2132856"/>
            <a:ext cx="3552825" cy="3276600"/>
          </a:xfrm>
          <a:prstGeom prst="rect">
            <a:avLst/>
          </a:prstGeom>
          <a:noFill/>
          <a:ln w="9525">
            <a:noFill/>
            <a:miter lim="800000"/>
            <a:headEnd/>
            <a:tailEnd/>
          </a:ln>
        </p:spPr>
      </p:pic>
      <p:sp>
        <p:nvSpPr>
          <p:cNvPr id="2" name="标题 1"/>
          <p:cNvSpPr>
            <a:spLocks noGrp="1"/>
          </p:cNvSpPr>
          <p:nvPr>
            <p:ph type="title"/>
          </p:nvPr>
        </p:nvSpPr>
        <p:spPr>
          <a:xfrm>
            <a:off x="323528" y="197768"/>
            <a:ext cx="8229600" cy="494928"/>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差异调整</a:t>
            </a:r>
            <a:endParaRPr lang="zh-CN" altLang="en-US" sz="4000" dirty="0"/>
          </a:p>
        </p:txBody>
      </p:sp>
      <p:sp>
        <p:nvSpPr>
          <p:cNvPr id="3" name="内容占位符 2"/>
          <p:cNvSpPr>
            <a:spLocks noGrp="1"/>
          </p:cNvSpPr>
          <p:nvPr>
            <p:ph idx="1"/>
          </p:nvPr>
        </p:nvSpPr>
        <p:spPr>
          <a:xfrm>
            <a:off x="302840" y="908720"/>
            <a:ext cx="8229600" cy="4958011"/>
          </a:xfrm>
        </p:spPr>
        <p:txBody>
          <a:bodyPr/>
          <a:lstStyle/>
          <a:p>
            <a:pPr>
              <a:lnSpc>
                <a:spcPct val="80000"/>
              </a:lnSpc>
              <a:buFont typeface="Wingdings" pitchFamily="2" charset="2"/>
              <a:buChar char="Ø"/>
            </a:pPr>
            <a:r>
              <a:rPr lang="zh-CN" altLang="en-US" b="1" dirty="0" smtClean="0">
                <a:solidFill>
                  <a:schemeClr val="tx1"/>
                </a:solidFill>
                <a:latin typeface="华文细黑" pitchFamily="2" charset="-122"/>
                <a:ea typeface="华文细黑" pitchFamily="2" charset="-122"/>
              </a:rPr>
              <a:t>进货暂估入库差异调整的操作步骤</a:t>
            </a:r>
            <a:endParaRPr lang="en-US" altLang="zh-CN"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r>
              <a:rPr lang="zh-CN" altLang="en-US" dirty="0" smtClean="0">
                <a:solidFill>
                  <a:schemeClr val="tx1"/>
                </a:solidFill>
                <a:latin typeface="华文细黑" pitchFamily="2" charset="-122"/>
                <a:ea typeface="华文细黑" pitchFamily="2" charset="-122"/>
              </a:rPr>
              <a:t>第</a:t>
            </a:r>
            <a:r>
              <a:rPr lang="en-US" altLang="zh-CN" dirty="0" smtClean="0">
                <a:solidFill>
                  <a:schemeClr val="tx1"/>
                </a:solidFill>
                <a:latin typeface="华文细黑" pitchFamily="2" charset="-122"/>
                <a:ea typeface="华文细黑" pitchFamily="2" charset="-122"/>
              </a:rPr>
              <a:t>1</a:t>
            </a:r>
            <a:r>
              <a:rPr lang="zh-CN" altLang="en-US" dirty="0" smtClean="0">
                <a:solidFill>
                  <a:schemeClr val="tx1"/>
                </a:solidFill>
                <a:latin typeface="华文细黑" pitchFamily="2" charset="-122"/>
                <a:ea typeface="华文细黑" pitchFamily="2" charset="-122"/>
              </a:rPr>
              <a:t>步：收到一批原材料，</a:t>
            </a:r>
            <a:r>
              <a:rPr lang="en-US" altLang="zh-CN" dirty="0" smtClean="0">
                <a:solidFill>
                  <a:schemeClr val="tx1"/>
                </a:solidFill>
                <a:latin typeface="华文细黑" pitchFamily="2" charset="-122"/>
                <a:ea typeface="华文细黑" pitchFamily="2" charset="-122"/>
              </a:rPr>
              <a:t>1</a:t>
            </a:r>
            <a:r>
              <a:rPr lang="zh-CN" altLang="en-US" dirty="0" smtClean="0">
                <a:solidFill>
                  <a:schemeClr val="tx1"/>
                </a:solidFill>
                <a:latin typeface="华文细黑" pitchFamily="2" charset="-122"/>
                <a:ea typeface="华文细黑" pitchFamily="2" charset="-122"/>
              </a:rPr>
              <a:t>个，预估单价为</a:t>
            </a:r>
            <a:r>
              <a:rPr lang="en-US" altLang="zh-CN" dirty="0" smtClean="0">
                <a:solidFill>
                  <a:schemeClr val="tx1"/>
                </a:solidFill>
                <a:latin typeface="华文细黑" pitchFamily="2" charset="-122"/>
                <a:ea typeface="华文细黑" pitchFamily="2" charset="-122"/>
              </a:rPr>
              <a:t>100</a:t>
            </a:r>
            <a:r>
              <a:rPr lang="zh-CN" altLang="en-US" dirty="0" smtClean="0">
                <a:solidFill>
                  <a:schemeClr val="tx1"/>
                </a:solidFill>
                <a:latin typeface="华文细黑" pitchFamily="2" charset="-122"/>
                <a:ea typeface="华文细黑" pitchFamily="2" charset="-122"/>
              </a:rPr>
              <a:t>元，总金额为</a:t>
            </a:r>
            <a:r>
              <a:rPr lang="en-US" altLang="zh-CN" dirty="0" smtClean="0">
                <a:solidFill>
                  <a:schemeClr val="tx1"/>
                </a:solidFill>
                <a:latin typeface="华文细黑" pitchFamily="2" charset="-122"/>
                <a:ea typeface="华文细黑" pitchFamily="2" charset="-122"/>
              </a:rPr>
              <a:t>100</a:t>
            </a:r>
            <a:r>
              <a:rPr lang="zh-CN" altLang="en-US" dirty="0" smtClean="0">
                <a:solidFill>
                  <a:schemeClr val="tx1"/>
                </a:solidFill>
                <a:latin typeface="华文细黑" pitchFamily="2" charset="-122"/>
                <a:ea typeface="华文细黑" pitchFamily="2" charset="-122"/>
              </a:rPr>
              <a:t>元。登打到进货单，立帐方式默认为</a:t>
            </a:r>
            <a:r>
              <a:rPr lang="en-US" altLang="zh-CN" dirty="0" smtClean="0">
                <a:solidFill>
                  <a:schemeClr val="tx1"/>
                </a:solidFill>
                <a:latin typeface="华文细黑" pitchFamily="2" charset="-122"/>
                <a:ea typeface="华文细黑" pitchFamily="2" charset="-122"/>
              </a:rPr>
              <a:t>3.</a:t>
            </a:r>
            <a:r>
              <a:rPr lang="zh-CN" altLang="en-US" dirty="0" smtClean="0">
                <a:solidFill>
                  <a:schemeClr val="tx1"/>
                </a:solidFill>
                <a:latin typeface="华文细黑" pitchFamily="2" charset="-122"/>
                <a:ea typeface="华文细黑" pitchFamily="2" charset="-122"/>
              </a:rPr>
              <a:t>收到发票才立帐</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且属性勾上了立帐方式为第</a:t>
            </a:r>
            <a:r>
              <a:rPr lang="en-US" altLang="zh-CN" dirty="0" smtClean="0">
                <a:solidFill>
                  <a:schemeClr val="tx1"/>
                </a:solidFill>
                <a:latin typeface="华文细黑" pitchFamily="2" charset="-122"/>
                <a:ea typeface="华文细黑" pitchFamily="2" charset="-122"/>
              </a:rPr>
              <a:t>3</a:t>
            </a:r>
            <a:r>
              <a:rPr lang="zh-CN" altLang="en-US" dirty="0" smtClean="0">
                <a:solidFill>
                  <a:schemeClr val="tx1"/>
                </a:solidFill>
                <a:latin typeface="华文细黑" pitchFamily="2" charset="-122"/>
                <a:ea typeface="华文细黑" pitchFamily="2" charset="-122"/>
              </a:rPr>
              <a:t>项切凭证。</a:t>
            </a:r>
            <a:endParaRPr lang="en-US" altLang="zh-CN" dirty="0" smtClean="0">
              <a:solidFill>
                <a:schemeClr val="tx1"/>
              </a:solidFill>
              <a:latin typeface="华文细黑" pitchFamily="2" charset="-122"/>
              <a:ea typeface="华文细黑" pitchFamily="2" charset="-122"/>
            </a:endParaRPr>
          </a:p>
        </p:txBody>
      </p:sp>
      <p:pic>
        <p:nvPicPr>
          <p:cNvPr id="4099" name="Picture 3"/>
          <p:cNvPicPr>
            <a:picLocks noChangeAspect="1" noChangeArrowheads="1"/>
          </p:cNvPicPr>
          <p:nvPr/>
        </p:nvPicPr>
        <p:blipFill>
          <a:blip r:embed="rId3" cstate="print"/>
          <a:srcRect/>
          <a:stretch>
            <a:fillRect/>
          </a:stretch>
        </p:blipFill>
        <p:spPr bwMode="auto">
          <a:xfrm>
            <a:off x="1781175" y="4038600"/>
            <a:ext cx="7362825"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854968"/>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差异调整</a:t>
            </a:r>
            <a:endParaRPr lang="zh-CN" altLang="en-US" sz="4000" dirty="0"/>
          </a:p>
        </p:txBody>
      </p:sp>
      <p:sp>
        <p:nvSpPr>
          <p:cNvPr id="3" name="内容占位符 2"/>
          <p:cNvSpPr>
            <a:spLocks noGrp="1"/>
          </p:cNvSpPr>
          <p:nvPr>
            <p:ph idx="1"/>
          </p:nvPr>
        </p:nvSpPr>
        <p:spPr>
          <a:xfrm>
            <a:off x="302840" y="1340769"/>
            <a:ext cx="8229600" cy="1872208"/>
          </a:xfrm>
        </p:spPr>
        <p:txBody>
          <a:bodyPr/>
          <a:lstStyle/>
          <a:p>
            <a:r>
              <a:rPr lang="zh-CN" altLang="en-US" dirty="0" smtClean="0">
                <a:solidFill>
                  <a:schemeClr val="tx1"/>
                </a:solidFill>
                <a:latin typeface="华文细黑" pitchFamily="2" charset="-122"/>
                <a:ea typeface="华文细黑" pitchFamily="2" charset="-122"/>
              </a:rPr>
              <a:t>产生的凭证如下：</a:t>
            </a:r>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因为暂估时是不暂估税金的，故不会切应交税费的部分。</a:t>
            </a:r>
            <a:br>
              <a:rPr lang="zh-CN" altLang="en-US" dirty="0" smtClean="0">
                <a:solidFill>
                  <a:schemeClr val="tx1"/>
                </a:solidFill>
                <a:latin typeface="华文细黑" pitchFamily="2" charset="-122"/>
                <a:ea typeface="华文细黑" pitchFamily="2" charset="-122"/>
              </a:rPr>
            </a:br>
            <a:r>
              <a:rPr lang="zh-CN" altLang="en-US" dirty="0" smtClean="0">
                <a:solidFill>
                  <a:schemeClr val="tx1"/>
                </a:solidFill>
                <a:latin typeface="华文细黑" pitchFamily="2" charset="-122"/>
                <a:ea typeface="华文细黑" pitchFamily="2" charset="-122"/>
              </a:rPr>
              <a:t> 借：原材料       </a:t>
            </a:r>
            <a:r>
              <a:rPr lang="en-US" altLang="zh-CN" dirty="0" smtClean="0">
                <a:solidFill>
                  <a:schemeClr val="tx1"/>
                </a:solidFill>
                <a:latin typeface="华文细黑" pitchFamily="2" charset="-122"/>
                <a:ea typeface="华文细黑" pitchFamily="2" charset="-122"/>
              </a:rPr>
              <a:t>95.24</a:t>
            </a:r>
            <a:br>
              <a:rPr lang="en-US" altLang="zh-CN" dirty="0" smtClean="0">
                <a:solidFill>
                  <a:schemeClr val="tx1"/>
                </a:solidFill>
                <a:latin typeface="华文细黑" pitchFamily="2" charset="-122"/>
                <a:ea typeface="华文细黑" pitchFamily="2" charset="-122"/>
              </a:rPr>
            </a:b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贷：应付帐款</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暂估款    </a:t>
            </a:r>
            <a:r>
              <a:rPr lang="en-US" altLang="zh-CN" dirty="0" smtClean="0">
                <a:solidFill>
                  <a:schemeClr val="tx1"/>
                </a:solidFill>
                <a:latin typeface="华文细黑" pitchFamily="2" charset="-122"/>
                <a:ea typeface="华文细黑" pitchFamily="2" charset="-122"/>
              </a:rPr>
              <a:t>95.24 </a:t>
            </a:r>
          </a:p>
          <a:p>
            <a:endParaRPr lang="zh-CN" altLang="en-US" dirty="0"/>
          </a:p>
        </p:txBody>
      </p:sp>
      <p:pic>
        <p:nvPicPr>
          <p:cNvPr id="8194" name="Picture 2"/>
          <p:cNvPicPr>
            <a:picLocks noChangeAspect="1" noChangeArrowheads="1"/>
          </p:cNvPicPr>
          <p:nvPr/>
        </p:nvPicPr>
        <p:blipFill>
          <a:blip r:embed="rId2" cstate="print"/>
          <a:srcRect/>
          <a:stretch>
            <a:fillRect/>
          </a:stretch>
        </p:blipFill>
        <p:spPr bwMode="auto">
          <a:xfrm>
            <a:off x="539552" y="3501008"/>
            <a:ext cx="6467475" cy="1657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0"/>
            <a:ext cx="8229600" cy="764704"/>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差异调整</a:t>
            </a:r>
            <a:endParaRPr lang="zh-CN" altLang="en-US" sz="4000" dirty="0"/>
          </a:p>
        </p:txBody>
      </p:sp>
      <p:sp>
        <p:nvSpPr>
          <p:cNvPr id="3" name="内容占位符 2"/>
          <p:cNvSpPr>
            <a:spLocks noGrp="1"/>
          </p:cNvSpPr>
          <p:nvPr>
            <p:ph idx="1"/>
          </p:nvPr>
        </p:nvSpPr>
        <p:spPr>
          <a:xfrm>
            <a:off x="302840" y="692696"/>
            <a:ext cx="8229600" cy="5174035"/>
          </a:xfrm>
        </p:spPr>
        <p:txBody>
          <a:bodyPr/>
          <a:lstStyle/>
          <a:p>
            <a:pPr>
              <a:lnSpc>
                <a:spcPct val="90000"/>
              </a:lnSpc>
              <a:buFont typeface="Wingdings" pitchFamily="2" charset="2"/>
              <a:buChar char="Ø"/>
            </a:pPr>
            <a:r>
              <a:rPr lang="zh-CN" altLang="en-US" sz="1400" dirty="0" smtClean="0">
                <a:solidFill>
                  <a:schemeClr val="tx1"/>
                </a:solidFill>
                <a:latin typeface="华文细黑" pitchFamily="2" charset="-122"/>
                <a:ea typeface="华文细黑" pitchFamily="2" charset="-122"/>
              </a:rPr>
              <a:t>第</a:t>
            </a:r>
            <a:r>
              <a:rPr lang="en-US" altLang="zh-CN" sz="1400" dirty="0" smtClean="0">
                <a:solidFill>
                  <a:schemeClr val="tx1"/>
                </a:solidFill>
                <a:latin typeface="华文细黑" pitchFamily="2" charset="-122"/>
                <a:ea typeface="华文细黑" pitchFamily="2" charset="-122"/>
              </a:rPr>
              <a:t>2</a:t>
            </a:r>
            <a:r>
              <a:rPr lang="zh-CN" altLang="en-US" sz="1400" dirty="0" smtClean="0">
                <a:solidFill>
                  <a:schemeClr val="tx1"/>
                </a:solidFill>
                <a:latin typeface="华文细黑" pitchFamily="2" charset="-122"/>
                <a:ea typeface="华文细黑" pitchFamily="2" charset="-122"/>
              </a:rPr>
              <a:t>步：收到发票后：到进货立帐收票作业进行录入发票、对实际发票金额进行立帐到收付款和产生对冲暂估款的凭证。</a:t>
            </a:r>
            <a:endParaRPr lang="en-US" altLang="zh-CN" sz="1400" dirty="0" smtClean="0">
              <a:solidFill>
                <a:schemeClr val="tx1"/>
              </a:solidFill>
              <a:latin typeface="华文细黑" pitchFamily="2" charset="-122"/>
              <a:ea typeface="华文细黑" pitchFamily="2" charset="-122"/>
            </a:endParaRPr>
          </a:p>
          <a:p>
            <a:pPr>
              <a:lnSpc>
                <a:spcPct val="90000"/>
              </a:lnSpc>
              <a:buFont typeface="Wingdings" pitchFamily="2" charset="2"/>
              <a:buChar char="Ø"/>
            </a:pPr>
            <a:r>
              <a:rPr lang="zh-CN" altLang="en-US" sz="1400" dirty="0" smtClean="0">
                <a:solidFill>
                  <a:schemeClr val="tx1"/>
                </a:solidFill>
                <a:latin typeface="华文细黑" pitchFamily="2" charset="-122"/>
                <a:ea typeface="华文细黑" pitchFamily="2" charset="-122"/>
              </a:rPr>
              <a:t>进货立帐收票作业勾选属性</a:t>
            </a:r>
            <a:endParaRPr lang="en-US" altLang="zh-CN" sz="1400" dirty="0" smtClean="0">
              <a:solidFill>
                <a:schemeClr val="tx1"/>
              </a:solidFill>
              <a:latin typeface="华文细黑" pitchFamily="2" charset="-122"/>
              <a:ea typeface="华文细黑" pitchFamily="2" charset="-122"/>
            </a:endParaRPr>
          </a:p>
          <a:p>
            <a:pPr>
              <a:lnSpc>
                <a:spcPct val="90000"/>
              </a:lnSpc>
              <a:buFont typeface="Wingdings" pitchFamily="2" charset="2"/>
              <a:buChar char="Ø"/>
            </a:pPr>
            <a:r>
              <a:rPr lang="zh-CN" altLang="en-US" sz="1400" dirty="0" smtClean="0">
                <a:solidFill>
                  <a:schemeClr val="tx1"/>
                </a:solidFill>
                <a:latin typeface="华文细黑" pitchFamily="2" charset="-122"/>
                <a:ea typeface="华文细黑" pitchFamily="2" charset="-122"/>
              </a:rPr>
              <a:t>如果暂估的单价跟收到发票的单价无异，则直接在本次金额栏位输入要开的金额，保存就可以了。</a:t>
            </a:r>
            <a:endParaRPr lang="en-US" altLang="zh-CN" sz="1400" dirty="0" smtClean="0">
              <a:solidFill>
                <a:schemeClr val="tx1"/>
              </a:solidFill>
              <a:latin typeface="华文细黑" pitchFamily="2" charset="-122"/>
              <a:ea typeface="华文细黑" pitchFamily="2" charset="-122"/>
            </a:endParaRPr>
          </a:p>
          <a:p>
            <a:pPr>
              <a:lnSpc>
                <a:spcPct val="100000"/>
              </a:lnSpc>
              <a:buFont typeface="Wingdings" pitchFamily="2" charset="2"/>
              <a:buChar char="Ø"/>
            </a:pPr>
            <a:r>
              <a:rPr lang="zh-CN" altLang="en-US" sz="1400" dirty="0" smtClean="0">
                <a:solidFill>
                  <a:schemeClr val="tx1"/>
                </a:solidFill>
                <a:latin typeface="华文细黑" pitchFamily="2" charset="-122"/>
                <a:ea typeface="华文细黑" pitchFamily="2" charset="-122"/>
              </a:rPr>
              <a:t>所切制的凭证部份，只需要冲暂估应付款即可。 </a:t>
            </a:r>
          </a:p>
          <a:p>
            <a:pPr>
              <a:lnSpc>
                <a:spcPct val="100000"/>
              </a:lnSpc>
            </a:pPr>
            <a:r>
              <a:rPr lang="zh-CN" altLang="en-US" sz="1400" dirty="0" smtClean="0">
                <a:solidFill>
                  <a:schemeClr val="tx1"/>
                </a:solidFill>
                <a:latin typeface="华文细黑" pitchFamily="2" charset="-122"/>
                <a:ea typeface="华文细黑" pitchFamily="2" charset="-122"/>
              </a:rPr>
              <a:t>借：进项税额    </a:t>
            </a:r>
            <a:r>
              <a:rPr lang="en-US" altLang="zh-CN" sz="1400" dirty="0" smtClean="0">
                <a:solidFill>
                  <a:schemeClr val="tx1"/>
                </a:solidFill>
                <a:latin typeface="华文细黑" pitchFamily="2" charset="-122"/>
                <a:ea typeface="华文细黑" pitchFamily="2" charset="-122"/>
              </a:rPr>
              <a:t>4.76</a:t>
            </a:r>
            <a:br>
              <a:rPr lang="en-US" altLang="zh-CN" sz="1400" dirty="0" smtClean="0">
                <a:solidFill>
                  <a:schemeClr val="tx1"/>
                </a:solidFill>
                <a:latin typeface="华文细黑" pitchFamily="2" charset="-122"/>
                <a:ea typeface="华文细黑" pitchFamily="2" charset="-122"/>
              </a:rPr>
            </a:br>
            <a:r>
              <a:rPr lang="en-US" altLang="zh-CN" sz="1400" dirty="0" smtClean="0">
                <a:solidFill>
                  <a:schemeClr val="tx1"/>
                </a:solidFill>
                <a:latin typeface="华文细黑" pitchFamily="2" charset="-122"/>
                <a:ea typeface="华文细黑" pitchFamily="2" charset="-122"/>
              </a:rPr>
              <a:t>        </a:t>
            </a:r>
            <a:r>
              <a:rPr lang="zh-CN" altLang="en-US" sz="1400" dirty="0" smtClean="0">
                <a:solidFill>
                  <a:schemeClr val="tx1"/>
                </a:solidFill>
                <a:latin typeface="华文细黑" pitchFamily="2" charset="-122"/>
                <a:ea typeface="华文细黑" pitchFamily="2" charset="-122"/>
              </a:rPr>
              <a:t>应付帐款</a:t>
            </a:r>
            <a:r>
              <a:rPr lang="en-US" altLang="zh-CN" sz="1400" dirty="0" smtClean="0">
                <a:solidFill>
                  <a:schemeClr val="tx1"/>
                </a:solidFill>
                <a:latin typeface="华文细黑" pitchFamily="2" charset="-122"/>
                <a:ea typeface="华文细黑" pitchFamily="2" charset="-122"/>
              </a:rPr>
              <a:t>--</a:t>
            </a:r>
            <a:r>
              <a:rPr lang="zh-CN" altLang="en-US" sz="1400" dirty="0" smtClean="0">
                <a:solidFill>
                  <a:schemeClr val="tx1"/>
                </a:solidFill>
                <a:latin typeface="华文细黑" pitchFamily="2" charset="-122"/>
                <a:ea typeface="华文细黑" pitchFamily="2" charset="-122"/>
              </a:rPr>
              <a:t>暂估款    </a:t>
            </a:r>
            <a:r>
              <a:rPr lang="en-US" altLang="zh-CN" sz="1400" dirty="0" smtClean="0">
                <a:solidFill>
                  <a:schemeClr val="tx1"/>
                </a:solidFill>
                <a:latin typeface="华文细黑" pitchFamily="2" charset="-122"/>
                <a:ea typeface="华文细黑" pitchFamily="2" charset="-122"/>
              </a:rPr>
              <a:t>95.24</a:t>
            </a:r>
            <a:br>
              <a:rPr lang="en-US" altLang="zh-CN" sz="1400" dirty="0" smtClean="0">
                <a:solidFill>
                  <a:schemeClr val="tx1"/>
                </a:solidFill>
                <a:latin typeface="华文细黑" pitchFamily="2" charset="-122"/>
                <a:ea typeface="华文细黑" pitchFamily="2" charset="-122"/>
              </a:rPr>
            </a:br>
            <a:r>
              <a:rPr lang="en-US" altLang="zh-CN" sz="1400" dirty="0" smtClean="0">
                <a:solidFill>
                  <a:schemeClr val="tx1"/>
                </a:solidFill>
                <a:latin typeface="华文细黑" pitchFamily="2" charset="-122"/>
                <a:ea typeface="华文细黑" pitchFamily="2" charset="-122"/>
              </a:rPr>
              <a:t>      </a:t>
            </a:r>
            <a:r>
              <a:rPr lang="zh-CN" altLang="en-US" sz="1400" dirty="0" smtClean="0">
                <a:solidFill>
                  <a:schemeClr val="tx1"/>
                </a:solidFill>
                <a:latin typeface="华文细黑" pitchFamily="2" charset="-122"/>
                <a:ea typeface="华文细黑" pitchFamily="2" charset="-122"/>
              </a:rPr>
              <a:t>贷：应付帐款</a:t>
            </a:r>
            <a:r>
              <a:rPr lang="en-US" altLang="zh-CN" sz="1400" dirty="0" smtClean="0">
                <a:solidFill>
                  <a:schemeClr val="tx1"/>
                </a:solidFill>
                <a:latin typeface="华文细黑" pitchFamily="2" charset="-122"/>
                <a:ea typeface="华文细黑" pitchFamily="2" charset="-122"/>
              </a:rPr>
              <a:t>--</a:t>
            </a:r>
            <a:r>
              <a:rPr lang="zh-CN" altLang="en-US" sz="1400" dirty="0" smtClean="0">
                <a:solidFill>
                  <a:schemeClr val="tx1"/>
                </a:solidFill>
                <a:latin typeface="华文细黑" pitchFamily="2" charset="-122"/>
                <a:ea typeface="华文细黑" pitchFamily="2" charset="-122"/>
              </a:rPr>
              <a:t>进货     </a:t>
            </a:r>
            <a:r>
              <a:rPr lang="en-US" altLang="zh-CN" sz="1400" dirty="0" smtClean="0">
                <a:solidFill>
                  <a:schemeClr val="tx1"/>
                </a:solidFill>
                <a:latin typeface="华文细黑" pitchFamily="2" charset="-122"/>
                <a:ea typeface="华文细黑" pitchFamily="2" charset="-122"/>
              </a:rPr>
              <a:t>100</a:t>
            </a:r>
          </a:p>
          <a:p>
            <a:pPr>
              <a:lnSpc>
                <a:spcPct val="90000"/>
              </a:lnSpc>
              <a:buFont typeface="Wingdings" pitchFamily="2" charset="2"/>
              <a:buChar char="Ø"/>
            </a:pPr>
            <a:endParaRPr lang="zh-CN" altLang="en-US" dirty="0" smtClean="0">
              <a:solidFill>
                <a:schemeClr val="tx1"/>
              </a:solidFill>
              <a:latin typeface="华文细黑" pitchFamily="2" charset="-122"/>
              <a:ea typeface="华文细黑" pitchFamily="2" charset="-122"/>
            </a:endParaRPr>
          </a:p>
          <a:p>
            <a:pPr>
              <a:spcBef>
                <a:spcPct val="0"/>
              </a:spcBef>
            </a:pPr>
            <a:endParaRPr lang="zh-CN" altLang="en-US" dirty="0" smtClean="0">
              <a:solidFill>
                <a:schemeClr val="tx1"/>
              </a:solidFill>
              <a:latin typeface="华文细黑" pitchFamily="2" charset="-122"/>
              <a:ea typeface="华文细黑" pitchFamily="2" charset="-122"/>
            </a:endParaRPr>
          </a:p>
          <a:p>
            <a:pPr>
              <a:spcBef>
                <a:spcPct val="0"/>
              </a:spcBef>
            </a:pPr>
            <a:endParaRPr lang="zh-CN" altLang="en-US" dirty="0" smtClean="0">
              <a:solidFill>
                <a:schemeClr val="tx1"/>
              </a:solidFill>
              <a:latin typeface="华文细黑" pitchFamily="2" charset="-122"/>
              <a:ea typeface="华文细黑" pitchFamily="2" charset="-122"/>
            </a:endParaRPr>
          </a:p>
          <a:p>
            <a:pPr>
              <a:spcBef>
                <a:spcPct val="0"/>
              </a:spcBef>
            </a:pPr>
            <a:endParaRPr lang="zh-CN" altLang="en-US" dirty="0" smtClean="0">
              <a:solidFill>
                <a:schemeClr val="tx1"/>
              </a:solidFill>
              <a:latin typeface="华文细黑" pitchFamily="2" charset="-122"/>
              <a:ea typeface="华文细黑" pitchFamily="2" charset="-122"/>
            </a:endParaRPr>
          </a:p>
          <a:p>
            <a:pPr>
              <a:spcBef>
                <a:spcPct val="0"/>
              </a:spcBef>
            </a:pPr>
            <a:endParaRPr lang="zh-CN" altLang="en-US" dirty="0" smtClean="0">
              <a:solidFill>
                <a:schemeClr val="tx1"/>
              </a:solidFill>
              <a:latin typeface="华文细黑" pitchFamily="2" charset="-122"/>
              <a:ea typeface="华文细黑" pitchFamily="2" charset="-122"/>
            </a:endParaRPr>
          </a:p>
          <a:p>
            <a:endParaRPr lang="zh-CN" altLang="en-US" dirty="0"/>
          </a:p>
        </p:txBody>
      </p:sp>
      <p:pic>
        <p:nvPicPr>
          <p:cNvPr id="9221" name="Picture 5"/>
          <p:cNvPicPr>
            <a:picLocks noChangeAspect="1" noChangeArrowheads="1"/>
          </p:cNvPicPr>
          <p:nvPr/>
        </p:nvPicPr>
        <p:blipFill>
          <a:blip r:embed="rId2" cstate="print"/>
          <a:srcRect/>
          <a:stretch>
            <a:fillRect/>
          </a:stretch>
        </p:blipFill>
        <p:spPr bwMode="auto">
          <a:xfrm>
            <a:off x="611560" y="2564904"/>
            <a:ext cx="6619875" cy="2581275"/>
          </a:xfrm>
          <a:prstGeom prst="rect">
            <a:avLst/>
          </a:prstGeom>
          <a:noFill/>
          <a:ln w="9525">
            <a:noFill/>
            <a:miter lim="800000"/>
            <a:headEnd/>
            <a:tailEnd/>
          </a:ln>
        </p:spPr>
      </p:pic>
      <p:pic>
        <p:nvPicPr>
          <p:cNvPr id="9223" name="Picture 7"/>
          <p:cNvPicPr>
            <a:picLocks noChangeAspect="1" noChangeArrowheads="1"/>
          </p:cNvPicPr>
          <p:nvPr/>
        </p:nvPicPr>
        <p:blipFill>
          <a:blip r:embed="rId3" cstate="print"/>
          <a:srcRect/>
          <a:stretch>
            <a:fillRect/>
          </a:stretch>
        </p:blipFill>
        <p:spPr bwMode="auto">
          <a:xfrm>
            <a:off x="2686050" y="5124450"/>
            <a:ext cx="6457950" cy="1733550"/>
          </a:xfrm>
          <a:prstGeom prst="rect">
            <a:avLst/>
          </a:prstGeom>
          <a:noFill/>
          <a:ln w="9525">
            <a:noFill/>
            <a:miter lim="800000"/>
            <a:headEnd/>
            <a:tailEnd/>
          </a:ln>
        </p:spPr>
      </p:pic>
      <p:pic>
        <p:nvPicPr>
          <p:cNvPr id="9225" name="Picture 9"/>
          <p:cNvPicPr>
            <a:picLocks noChangeAspect="1" noChangeArrowheads="1"/>
          </p:cNvPicPr>
          <p:nvPr/>
        </p:nvPicPr>
        <p:blipFill>
          <a:blip r:embed="rId4" cstate="print"/>
          <a:srcRect/>
          <a:stretch>
            <a:fillRect/>
          </a:stretch>
        </p:blipFill>
        <p:spPr bwMode="auto">
          <a:xfrm>
            <a:off x="3131840" y="1124744"/>
            <a:ext cx="3495675" cy="2762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566936"/>
          </a:xfrm>
        </p:spPr>
        <p:txBody>
          <a:bodyPr/>
          <a:lstStyle/>
          <a:p>
            <a:endParaRPr lang="zh-CN" altLang="en-US" dirty="0"/>
          </a:p>
        </p:txBody>
      </p:sp>
      <p:sp>
        <p:nvSpPr>
          <p:cNvPr id="3" name="内容占位符 2"/>
          <p:cNvSpPr>
            <a:spLocks noGrp="1"/>
          </p:cNvSpPr>
          <p:nvPr>
            <p:ph idx="1"/>
          </p:nvPr>
        </p:nvSpPr>
        <p:spPr>
          <a:xfrm>
            <a:off x="302840" y="980728"/>
            <a:ext cx="8229600" cy="4886003"/>
          </a:xfrm>
        </p:spPr>
        <p:txBody>
          <a:bodyPr/>
          <a:lstStyle/>
          <a:p>
            <a:pPr>
              <a:lnSpc>
                <a:spcPct val="80000"/>
              </a:lnSpc>
              <a:buFont typeface="Wingdings" pitchFamily="2" charset="2"/>
              <a:buChar char="Ø"/>
            </a:pPr>
            <a:r>
              <a:rPr lang="zh-CN" altLang="en-US" sz="1800" dirty="0" smtClean="0">
                <a:solidFill>
                  <a:schemeClr val="tx1"/>
                </a:solidFill>
                <a:latin typeface="华文细黑" pitchFamily="2" charset="-122"/>
                <a:ea typeface="华文细黑" pitchFamily="2" charset="-122"/>
              </a:rPr>
              <a:t>收到发票后，有可能暂估金额比发票金额小，即暂估小的情况；也可能暂估金额比发票金额大，即暂估大的情况。</a:t>
            </a:r>
          </a:p>
          <a:p>
            <a:pPr>
              <a:lnSpc>
                <a:spcPct val="80000"/>
              </a:lnSpc>
              <a:buFont typeface="Wingdings" pitchFamily="2" charset="2"/>
              <a:buChar char="Ø"/>
            </a:pPr>
            <a:r>
              <a:rPr lang="zh-CN" altLang="en-US" sz="1800" dirty="0" smtClean="0">
                <a:solidFill>
                  <a:schemeClr val="tx1"/>
                </a:solidFill>
                <a:latin typeface="华文细黑" pitchFamily="2" charset="-122"/>
                <a:ea typeface="华文细黑" pitchFamily="2" charset="-122"/>
              </a:rPr>
              <a:t>情况</a:t>
            </a:r>
            <a:r>
              <a:rPr lang="en-US" altLang="zh-CN" sz="1800" dirty="0" smtClean="0">
                <a:solidFill>
                  <a:schemeClr val="tx1"/>
                </a:solidFill>
                <a:latin typeface="华文细黑" pitchFamily="2" charset="-122"/>
                <a:ea typeface="华文细黑" pitchFamily="2" charset="-122"/>
              </a:rPr>
              <a:t>1</a:t>
            </a:r>
            <a:r>
              <a:rPr lang="zh-CN" altLang="en-US" sz="1800" dirty="0" smtClean="0">
                <a:solidFill>
                  <a:schemeClr val="tx1"/>
                </a:solidFill>
                <a:latin typeface="华文细黑" pitchFamily="2" charset="-122"/>
                <a:ea typeface="华文细黑" pitchFamily="2" charset="-122"/>
              </a:rPr>
              <a:t>：暂估金额比发票金额小</a:t>
            </a:r>
            <a:r>
              <a:rPr lang="en-US" altLang="zh-CN" sz="1800" dirty="0" smtClean="0">
                <a:solidFill>
                  <a:schemeClr val="tx1"/>
                </a:solidFill>
                <a:latin typeface="华文细黑" pitchFamily="2" charset="-122"/>
                <a:ea typeface="华文细黑" pitchFamily="2" charset="-122"/>
              </a:rPr>
              <a:t>,</a:t>
            </a:r>
            <a:r>
              <a:rPr lang="zh-CN" altLang="en-US" sz="1800" dirty="0" smtClean="0">
                <a:solidFill>
                  <a:schemeClr val="tx1"/>
                </a:solidFill>
                <a:latin typeface="华文细黑" pitchFamily="2" charset="-122"/>
                <a:ea typeface="华文细黑" pitchFamily="2" charset="-122"/>
              </a:rPr>
              <a:t>发票金额是</a:t>
            </a:r>
            <a:r>
              <a:rPr lang="en-US" altLang="zh-CN" sz="1800" dirty="0" smtClean="0">
                <a:solidFill>
                  <a:schemeClr val="tx1"/>
                </a:solidFill>
                <a:latin typeface="华文细黑" pitchFamily="2" charset="-122"/>
                <a:ea typeface="华文细黑" pitchFamily="2" charset="-122"/>
              </a:rPr>
              <a:t>120</a:t>
            </a:r>
            <a:r>
              <a:rPr lang="zh-CN" altLang="en-US" sz="1800" dirty="0" smtClean="0">
                <a:solidFill>
                  <a:schemeClr val="tx1"/>
                </a:solidFill>
                <a:latin typeface="华文细黑" pitchFamily="2" charset="-122"/>
                <a:ea typeface="华文细黑" pitchFamily="2" charset="-122"/>
              </a:rPr>
              <a:t>元</a:t>
            </a:r>
            <a:r>
              <a:rPr lang="en-US" altLang="zh-CN" sz="1800" dirty="0" smtClean="0">
                <a:solidFill>
                  <a:schemeClr val="tx1"/>
                </a:solidFill>
                <a:latin typeface="华文细黑" pitchFamily="2" charset="-122"/>
                <a:ea typeface="华文细黑" pitchFamily="2" charset="-122"/>
              </a:rPr>
              <a:t>,</a:t>
            </a:r>
            <a:r>
              <a:rPr lang="zh-CN" altLang="en-US" sz="1800" dirty="0" smtClean="0">
                <a:solidFill>
                  <a:schemeClr val="tx1"/>
                </a:solidFill>
                <a:latin typeface="华文细黑" pitchFamily="2" charset="-122"/>
                <a:ea typeface="华文细黑" pitchFamily="2" charset="-122"/>
              </a:rPr>
              <a:t>冲暂估应付帐款的同时，还要增加原材料金额。</a:t>
            </a:r>
            <a:endParaRPr lang="en-US" altLang="zh-CN" sz="18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r>
              <a:rPr lang="zh-CN" altLang="en-US" sz="1800" dirty="0" smtClean="0">
                <a:solidFill>
                  <a:schemeClr val="tx1"/>
                </a:solidFill>
                <a:latin typeface="华文细黑" pitchFamily="2" charset="-122"/>
                <a:ea typeface="华文细黑" pitchFamily="2" charset="-122"/>
              </a:rPr>
              <a:t>需要点击表身的本次金额、或者本次未税金额、本次税额按钮，在弹出的数据调整画面，输入本次开票的金额、或者本次未税金额、本次税额以及本次开票的数量，系统会自动计算暂估差额的。</a:t>
            </a:r>
          </a:p>
          <a:p>
            <a:pPr>
              <a:lnSpc>
                <a:spcPct val="80000"/>
              </a:lnSpc>
              <a:buFont typeface="Wingdings" pitchFamily="2" charset="2"/>
              <a:buChar char="Ø"/>
            </a:pPr>
            <a:r>
              <a:rPr lang="zh-CN" altLang="en-US" sz="1800" dirty="0" smtClean="0">
                <a:solidFill>
                  <a:schemeClr val="tx1"/>
                </a:solidFill>
                <a:latin typeface="华文细黑" pitchFamily="2" charset="-122"/>
                <a:ea typeface="华文细黑" pitchFamily="2" charset="-122"/>
              </a:rPr>
              <a:t> </a:t>
            </a:r>
          </a:p>
          <a:p>
            <a:pPr>
              <a:lnSpc>
                <a:spcPct val="115000"/>
              </a:lnSpc>
              <a:buFont typeface="Wingdings" pitchFamily="2" charset="2"/>
              <a:buChar char="Ø"/>
            </a:pPr>
            <a:endParaRPr lang="zh-TW" altLang="en-US" dirty="0" smtClean="0">
              <a:latin typeface="隶书" pitchFamily="49" charset="-122"/>
              <a:ea typeface="隶书" pitchFamily="49" charset="-122"/>
            </a:endParaRPr>
          </a:p>
          <a:p>
            <a:endParaRPr lang="zh-CN" altLang="en-US" dirty="0"/>
          </a:p>
        </p:txBody>
      </p:sp>
      <p:pic>
        <p:nvPicPr>
          <p:cNvPr id="10242" name="Picture 2"/>
          <p:cNvPicPr>
            <a:picLocks noChangeAspect="1" noChangeArrowheads="1"/>
          </p:cNvPicPr>
          <p:nvPr/>
        </p:nvPicPr>
        <p:blipFill>
          <a:blip r:embed="rId2" cstate="print"/>
          <a:srcRect/>
          <a:stretch>
            <a:fillRect/>
          </a:stretch>
        </p:blipFill>
        <p:spPr bwMode="auto">
          <a:xfrm>
            <a:off x="611560" y="2852936"/>
            <a:ext cx="7553325" cy="4005064"/>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710952"/>
          </a:xfrm>
        </p:spPr>
        <p:txBody>
          <a:bodyPr/>
          <a:lstStyle/>
          <a:p>
            <a:endParaRPr lang="zh-CN" altLang="en-US" dirty="0"/>
          </a:p>
        </p:txBody>
      </p:sp>
      <p:sp>
        <p:nvSpPr>
          <p:cNvPr id="3" name="内容占位符 2"/>
          <p:cNvSpPr>
            <a:spLocks noGrp="1"/>
          </p:cNvSpPr>
          <p:nvPr>
            <p:ph idx="1"/>
          </p:nvPr>
        </p:nvSpPr>
        <p:spPr>
          <a:xfrm>
            <a:off x="302840" y="980728"/>
            <a:ext cx="8229600" cy="5877272"/>
          </a:xfrm>
        </p:spPr>
        <p:txBody>
          <a:bodyPr>
            <a:normAutofit/>
          </a:bodyPr>
          <a:lstStyle/>
          <a:p>
            <a:r>
              <a:rPr lang="zh-CN" altLang="en-US" dirty="0" smtClean="0">
                <a:solidFill>
                  <a:schemeClr val="tx1"/>
                </a:solidFill>
                <a:latin typeface="华文细黑" pitchFamily="2" charset="-122"/>
                <a:ea typeface="华文细黑" pitchFamily="2" charset="-122"/>
              </a:rPr>
              <a:t>产生的凭证如下：</a:t>
            </a:r>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借：原材料                   </a:t>
            </a:r>
            <a:r>
              <a:rPr lang="en-US" altLang="zh-CN" dirty="0" smtClean="0">
                <a:solidFill>
                  <a:schemeClr val="tx1"/>
                </a:solidFill>
                <a:latin typeface="华文细黑" pitchFamily="2" charset="-122"/>
                <a:ea typeface="华文细黑" pitchFamily="2" charset="-122"/>
              </a:rPr>
              <a:t>19.05</a:t>
            </a:r>
            <a:br>
              <a:rPr lang="en-US" altLang="zh-CN" dirty="0" smtClean="0">
                <a:solidFill>
                  <a:schemeClr val="tx1"/>
                </a:solidFill>
                <a:latin typeface="华文细黑" pitchFamily="2" charset="-122"/>
                <a:ea typeface="华文细黑" pitchFamily="2" charset="-122"/>
              </a:rPr>
            </a:b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应交税费               </a:t>
            </a:r>
            <a:r>
              <a:rPr lang="en-US" altLang="zh-CN" dirty="0" smtClean="0">
                <a:solidFill>
                  <a:schemeClr val="tx1"/>
                </a:solidFill>
                <a:latin typeface="华文细黑" pitchFamily="2" charset="-122"/>
                <a:ea typeface="华文细黑" pitchFamily="2" charset="-122"/>
              </a:rPr>
              <a:t>5.71</a:t>
            </a:r>
            <a:br>
              <a:rPr lang="en-US" altLang="zh-CN" dirty="0" smtClean="0">
                <a:solidFill>
                  <a:schemeClr val="tx1"/>
                </a:solidFill>
                <a:latin typeface="华文细黑" pitchFamily="2" charset="-122"/>
                <a:ea typeface="华文细黑" pitchFamily="2" charset="-122"/>
              </a:rPr>
            </a:b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应付帐款</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暂估    </a:t>
            </a:r>
            <a:r>
              <a:rPr lang="en-US" altLang="zh-CN" dirty="0" smtClean="0">
                <a:solidFill>
                  <a:schemeClr val="tx1"/>
                </a:solidFill>
                <a:latin typeface="华文细黑" pitchFamily="2" charset="-122"/>
                <a:ea typeface="华文细黑" pitchFamily="2" charset="-122"/>
              </a:rPr>
              <a:t>95.24</a:t>
            </a:r>
            <a:br>
              <a:rPr lang="en-US" altLang="zh-CN" dirty="0" smtClean="0">
                <a:solidFill>
                  <a:schemeClr val="tx1"/>
                </a:solidFill>
                <a:latin typeface="华文细黑" pitchFamily="2" charset="-122"/>
                <a:ea typeface="华文细黑" pitchFamily="2" charset="-122"/>
              </a:rPr>
            </a:b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贷：应付帐款          </a:t>
            </a:r>
            <a:r>
              <a:rPr lang="en-US" altLang="zh-CN" dirty="0" smtClean="0">
                <a:solidFill>
                  <a:schemeClr val="tx1"/>
                </a:solidFill>
                <a:latin typeface="华文细黑" pitchFamily="2" charset="-122"/>
                <a:ea typeface="华文细黑" pitchFamily="2" charset="-122"/>
              </a:rPr>
              <a:t>120 </a:t>
            </a:r>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solidFill>
                <a:schemeClr val="tx1"/>
              </a:solidFill>
              <a:latin typeface="华文细黑" pitchFamily="2" charset="-122"/>
              <a:ea typeface="华文细黑" pitchFamily="2" charset="-122"/>
            </a:endParaRPr>
          </a:p>
          <a:p>
            <a:endParaRPr lang="en-US" altLang="zh-CN" dirty="0" smtClean="0">
              <a:solidFill>
                <a:schemeClr val="tx1"/>
              </a:solidFill>
              <a:latin typeface="华文细黑" pitchFamily="2" charset="-122"/>
              <a:ea typeface="华文细黑" pitchFamily="2" charset="-122"/>
            </a:endParaRPr>
          </a:p>
        </p:txBody>
      </p:sp>
      <p:pic>
        <p:nvPicPr>
          <p:cNvPr id="11266" name="Picture 2"/>
          <p:cNvPicPr>
            <a:picLocks noChangeAspect="1" noChangeArrowheads="1"/>
          </p:cNvPicPr>
          <p:nvPr/>
        </p:nvPicPr>
        <p:blipFill>
          <a:blip r:embed="rId2" cstate="print"/>
          <a:srcRect/>
          <a:stretch>
            <a:fillRect/>
          </a:stretch>
        </p:blipFill>
        <p:spPr bwMode="auto">
          <a:xfrm>
            <a:off x="971600" y="3068960"/>
            <a:ext cx="6591300" cy="19431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566936"/>
          </a:xfrm>
        </p:spPr>
        <p:txBody>
          <a:bodyPr/>
          <a:lstStyle/>
          <a:p>
            <a:endParaRPr lang="zh-CN" altLang="en-US" dirty="0"/>
          </a:p>
        </p:txBody>
      </p:sp>
      <p:sp>
        <p:nvSpPr>
          <p:cNvPr id="3" name="内容占位符 2"/>
          <p:cNvSpPr>
            <a:spLocks noGrp="1"/>
          </p:cNvSpPr>
          <p:nvPr>
            <p:ph idx="1"/>
          </p:nvPr>
        </p:nvSpPr>
        <p:spPr>
          <a:xfrm>
            <a:off x="302840" y="980728"/>
            <a:ext cx="8229600" cy="4886003"/>
          </a:xfrm>
        </p:spPr>
        <p:txBody>
          <a:bodyPr/>
          <a:lstStyle/>
          <a:p>
            <a:pPr>
              <a:lnSpc>
                <a:spcPct val="80000"/>
              </a:lnSpc>
              <a:buFont typeface="Wingdings" pitchFamily="2" charset="2"/>
              <a:buChar char="Ø"/>
            </a:pPr>
            <a:r>
              <a:rPr lang="zh-CN" altLang="en-US" dirty="0" smtClean="0">
                <a:solidFill>
                  <a:schemeClr val="tx1"/>
                </a:solidFill>
                <a:latin typeface="华文细黑" pitchFamily="2" charset="-122"/>
                <a:ea typeface="华文细黑" pitchFamily="2" charset="-122"/>
              </a:rPr>
              <a:t>情况</a:t>
            </a:r>
            <a:r>
              <a:rPr lang="en-US" altLang="zh-CN" dirty="0" smtClean="0">
                <a:solidFill>
                  <a:schemeClr val="tx1"/>
                </a:solidFill>
                <a:latin typeface="华文细黑" pitchFamily="2" charset="-122"/>
                <a:ea typeface="华文细黑" pitchFamily="2" charset="-122"/>
              </a:rPr>
              <a:t>2</a:t>
            </a:r>
            <a:r>
              <a:rPr lang="zh-CN" altLang="en-US" dirty="0" smtClean="0">
                <a:solidFill>
                  <a:schemeClr val="tx1"/>
                </a:solidFill>
                <a:latin typeface="华文细黑" pitchFamily="2" charset="-122"/>
                <a:ea typeface="华文细黑" pitchFamily="2" charset="-122"/>
              </a:rPr>
              <a:t>：暂估的金额比发票金额大，即估大了。发票金额为</a:t>
            </a:r>
            <a:r>
              <a:rPr lang="en-US" altLang="zh-CN" dirty="0" smtClean="0">
                <a:solidFill>
                  <a:schemeClr val="tx1"/>
                </a:solidFill>
                <a:latin typeface="华文细黑" pitchFamily="2" charset="-122"/>
                <a:ea typeface="华文细黑" pitchFamily="2" charset="-122"/>
              </a:rPr>
              <a:t>90</a:t>
            </a:r>
            <a:r>
              <a:rPr lang="zh-CN" altLang="en-US" dirty="0" smtClean="0">
                <a:solidFill>
                  <a:schemeClr val="tx1"/>
                </a:solidFill>
                <a:latin typeface="华文细黑" pitchFamily="2" charset="-122"/>
                <a:ea typeface="华文细黑" pitchFamily="2" charset="-122"/>
              </a:rPr>
              <a:t>元</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所以要减少原材料金额。 </a:t>
            </a:r>
          </a:p>
          <a:p>
            <a:pPr>
              <a:lnSpc>
                <a:spcPct val="80000"/>
              </a:lnSpc>
            </a:pPr>
            <a:r>
              <a:rPr lang="zh-CN" altLang="en-US" dirty="0" smtClean="0">
                <a:solidFill>
                  <a:schemeClr val="tx1"/>
                </a:solidFill>
                <a:latin typeface="华文细黑" pitchFamily="2" charset="-122"/>
                <a:ea typeface="华文细黑" pitchFamily="2" charset="-122"/>
              </a:rPr>
              <a:t>借：进项税额                    </a:t>
            </a:r>
            <a:r>
              <a:rPr lang="en-US" altLang="zh-CN" dirty="0" smtClean="0">
                <a:solidFill>
                  <a:schemeClr val="tx1"/>
                </a:solidFill>
                <a:latin typeface="华文细黑" pitchFamily="2" charset="-122"/>
                <a:ea typeface="华文细黑" pitchFamily="2" charset="-122"/>
              </a:rPr>
              <a:t>4.29</a:t>
            </a:r>
            <a:br>
              <a:rPr lang="en-US" altLang="zh-CN" dirty="0" smtClean="0">
                <a:solidFill>
                  <a:schemeClr val="tx1"/>
                </a:solidFill>
                <a:latin typeface="华文细黑" pitchFamily="2" charset="-122"/>
                <a:ea typeface="华文细黑" pitchFamily="2" charset="-122"/>
              </a:rPr>
            </a:b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应付帐款</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暂估          </a:t>
            </a:r>
            <a:r>
              <a:rPr lang="en-US" altLang="zh-CN" dirty="0" smtClean="0">
                <a:solidFill>
                  <a:schemeClr val="tx1"/>
                </a:solidFill>
                <a:latin typeface="华文细黑" pitchFamily="2" charset="-122"/>
                <a:ea typeface="华文细黑" pitchFamily="2" charset="-122"/>
              </a:rPr>
              <a:t>95.24</a:t>
            </a:r>
            <a:br>
              <a:rPr lang="en-US" altLang="zh-CN" dirty="0" smtClean="0">
                <a:solidFill>
                  <a:schemeClr val="tx1"/>
                </a:solidFill>
                <a:latin typeface="华文细黑" pitchFamily="2" charset="-122"/>
                <a:ea typeface="华文细黑" pitchFamily="2" charset="-122"/>
              </a:rPr>
            </a:b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贷：原材料                  </a:t>
            </a:r>
            <a:r>
              <a:rPr lang="en-US" altLang="zh-CN" dirty="0" smtClean="0">
                <a:solidFill>
                  <a:schemeClr val="tx1"/>
                </a:solidFill>
                <a:latin typeface="华文细黑" pitchFamily="2" charset="-122"/>
                <a:ea typeface="华文细黑" pitchFamily="2" charset="-122"/>
              </a:rPr>
              <a:t>9.53</a:t>
            </a:r>
            <a:br>
              <a:rPr lang="en-US" altLang="zh-CN" dirty="0" smtClean="0">
                <a:solidFill>
                  <a:schemeClr val="tx1"/>
                </a:solidFill>
                <a:latin typeface="华文细黑" pitchFamily="2" charset="-122"/>
                <a:ea typeface="华文细黑" pitchFamily="2" charset="-122"/>
              </a:rPr>
            </a:b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应付帐款</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进货   </a:t>
            </a:r>
            <a:r>
              <a:rPr lang="en-US" altLang="zh-CN" dirty="0" smtClean="0">
                <a:solidFill>
                  <a:schemeClr val="tx1"/>
                </a:solidFill>
                <a:latin typeface="华文细黑" pitchFamily="2" charset="-122"/>
                <a:ea typeface="华文细黑" pitchFamily="2" charset="-122"/>
              </a:rPr>
              <a:t>90.00 </a:t>
            </a:r>
          </a:p>
          <a:p>
            <a:endParaRPr lang="zh-CN" altLang="en-US" dirty="0"/>
          </a:p>
        </p:txBody>
      </p:sp>
      <p:pic>
        <p:nvPicPr>
          <p:cNvPr id="13314" name="Picture 2"/>
          <p:cNvPicPr>
            <a:picLocks noChangeAspect="1" noChangeArrowheads="1"/>
          </p:cNvPicPr>
          <p:nvPr/>
        </p:nvPicPr>
        <p:blipFill>
          <a:blip r:embed="rId2" cstate="print"/>
          <a:srcRect/>
          <a:stretch>
            <a:fillRect/>
          </a:stretch>
        </p:blipFill>
        <p:spPr bwMode="auto">
          <a:xfrm>
            <a:off x="899592" y="2780928"/>
            <a:ext cx="7562850" cy="378904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a:xfrm>
            <a:off x="722313" y="-1479525"/>
            <a:ext cx="7772400" cy="1362075"/>
          </a:xfrm>
        </p:spPr>
        <p:txBody>
          <a:bodyPr/>
          <a:lstStyle/>
          <a:p>
            <a:endParaRPr lang="zh-CN" altLang="en-US" dirty="0"/>
          </a:p>
        </p:txBody>
      </p:sp>
      <p:sp>
        <p:nvSpPr>
          <p:cNvPr id="9" name="文本占位符 8"/>
          <p:cNvSpPr>
            <a:spLocks noGrp="1"/>
          </p:cNvSpPr>
          <p:nvPr>
            <p:ph type="body" idx="1"/>
          </p:nvPr>
        </p:nvSpPr>
        <p:spPr>
          <a:xfrm>
            <a:off x="722313" y="-2979712"/>
            <a:ext cx="7772400" cy="1500187"/>
          </a:xfrm>
        </p:spPr>
        <p:txBody>
          <a:bodyPr/>
          <a:lstStyle/>
          <a:p>
            <a:endParaRPr lang="zh-CN" altLang="en-US" dirty="0"/>
          </a:p>
        </p:txBody>
      </p:sp>
      <p:sp>
        <p:nvSpPr>
          <p:cNvPr id="6" name="Title 1"/>
          <p:cNvSpPr txBox="1">
            <a:spLocks/>
          </p:cNvSpPr>
          <p:nvPr/>
        </p:nvSpPr>
        <p:spPr>
          <a:xfrm>
            <a:off x="467544" y="2636912"/>
            <a:ext cx="7772400" cy="933450"/>
          </a:xfrm>
          <a:prstGeom prst="rect">
            <a:avLst/>
          </a:prstGeom>
        </p:spPr>
        <p:txBody>
          <a:bodyPr vert="horz" lIns="91440" tIns="45720" rIns="91440" bIns="45720" rtlCol="0" anchor="ctr">
            <a:noAutofit/>
          </a:bodyPr>
          <a:lstStyle/>
          <a:p>
            <a:pPr algn="ctr">
              <a:lnSpc>
                <a:spcPct val="115000"/>
              </a:lnSpc>
            </a:pPr>
            <a:r>
              <a:rPr lang="en-US" altLang="zh-CN" sz="3200" dirty="0" err="1" smtClean="0">
                <a:solidFill>
                  <a:schemeClr val="bg1"/>
                </a:solidFill>
                <a:latin typeface="华文细黑" pitchFamily="2" charset="-122"/>
                <a:ea typeface="华文细黑" pitchFamily="2" charset="-122"/>
              </a:rPr>
              <a:t>Sunlike</a:t>
            </a:r>
            <a:r>
              <a:rPr lang="en-US" altLang="zh-CN" sz="3200" dirty="0" smtClean="0">
                <a:solidFill>
                  <a:schemeClr val="bg1"/>
                </a:solidFill>
                <a:latin typeface="华文细黑" pitchFamily="2" charset="-122"/>
                <a:ea typeface="华文细黑" pitchFamily="2" charset="-122"/>
              </a:rPr>
              <a:t> ERP</a:t>
            </a:r>
            <a:endParaRPr lang="zh-TW" altLang="en-US" sz="3200" dirty="0" smtClean="0">
              <a:solidFill>
                <a:schemeClr val="bg1"/>
              </a:solidFill>
              <a:latin typeface="华文细黑" pitchFamily="2" charset="-122"/>
              <a:ea typeface="华文细黑" pitchFamily="2" charset="-122"/>
            </a:endParaRPr>
          </a:p>
          <a:p>
            <a:pPr algn="ctr">
              <a:lnSpc>
                <a:spcPct val="115000"/>
              </a:lnSpc>
            </a:pPr>
            <a:r>
              <a:rPr lang="zh-CN" altLang="en-US" sz="3200" dirty="0" smtClean="0">
                <a:solidFill>
                  <a:schemeClr val="bg1"/>
                </a:solidFill>
                <a:latin typeface="华文细黑" pitchFamily="2" charset="-122"/>
                <a:ea typeface="华文细黑" pitchFamily="2" charset="-122"/>
              </a:rPr>
              <a:t>暂估</a:t>
            </a:r>
            <a:r>
              <a:rPr lang="zh-CN" altLang="en-US" sz="3200" smtClean="0">
                <a:solidFill>
                  <a:schemeClr val="bg1"/>
                </a:solidFill>
                <a:latin typeface="华文细黑" pitchFamily="2" charset="-122"/>
                <a:ea typeface="华文细黑" pitchFamily="2" charset="-122"/>
              </a:rPr>
              <a:t>流程</a:t>
            </a:r>
            <a:r>
              <a:rPr lang="zh-TW" altLang="en-US" sz="3200" smtClean="0">
                <a:solidFill>
                  <a:schemeClr val="bg1"/>
                </a:solidFill>
                <a:latin typeface="华文细黑" pitchFamily="2" charset="-122"/>
                <a:ea typeface="华文细黑" pitchFamily="2" charset="-122"/>
              </a:rPr>
              <a:t>功能</a:t>
            </a:r>
            <a:r>
              <a:rPr lang="zh-CN" altLang="en-US" sz="3200" smtClean="0">
                <a:solidFill>
                  <a:schemeClr val="bg1"/>
                </a:solidFill>
                <a:latin typeface="华文细黑" pitchFamily="2" charset="-122"/>
                <a:ea typeface="华文细黑" pitchFamily="2" charset="-122"/>
              </a:rPr>
              <a:t>介绍</a:t>
            </a:r>
            <a:endParaRPr lang="zh-TW" altLang="en-US" sz="3200" dirty="0" smtClean="0">
              <a:solidFill>
                <a:schemeClr val="bg1"/>
              </a:solidFill>
              <a:latin typeface="华文细黑" pitchFamily="2" charset="-122"/>
              <a:ea typeface="华文细黑" pitchFamily="2" charset="-122"/>
            </a:endParaRPr>
          </a:p>
          <a:p>
            <a:pPr marL="0" marR="0" lvl="0" indent="0" defTabSz="914400" rtl="0" eaLnBrk="1" fontAlgn="auto" latinLnBrk="0" hangingPunct="1">
              <a:lnSpc>
                <a:spcPct val="100000"/>
              </a:lnSpc>
              <a:spcBef>
                <a:spcPct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bg1"/>
                </a:solidFill>
                <a:effectLst/>
                <a:uLnTx/>
                <a:uFillTx/>
                <a:latin typeface="华文细黑" pitchFamily="2" charset="-122"/>
                <a:ea typeface="华文细黑" pitchFamily="2" charset="-122"/>
                <a:cs typeface="+mj-cs"/>
              </a:rPr>
              <a:t/>
            </a:r>
            <a:br>
              <a:rPr kumimoji="0" lang="zh-CN" altLang="en-US" sz="3200" b="1" i="0" u="none" strike="noStrike" kern="1200" cap="none" spc="0" normalizeH="0" baseline="0" noProof="0" dirty="0" smtClean="0">
                <a:ln>
                  <a:noFill/>
                </a:ln>
                <a:solidFill>
                  <a:schemeClr val="bg1"/>
                </a:solidFill>
                <a:effectLst/>
                <a:uLnTx/>
                <a:uFillTx/>
                <a:latin typeface="华文细黑" pitchFamily="2" charset="-122"/>
                <a:ea typeface="华文细黑" pitchFamily="2" charset="-122"/>
                <a:cs typeface="+mj-cs"/>
              </a:rPr>
            </a:br>
            <a:endParaRPr kumimoji="0" lang="en-US" altLang="zh-TW" sz="3200" b="0" i="0" u="none" strike="noStrike" kern="1200" cap="none" spc="0" normalizeH="0" baseline="0" noProof="0" dirty="0" smtClean="0">
              <a:ln>
                <a:noFill/>
              </a:ln>
              <a:solidFill>
                <a:schemeClr val="bg1"/>
              </a:solidFill>
              <a:effectLst/>
              <a:uLnTx/>
              <a:uFillTx/>
              <a:latin typeface="华文细黑" pitchFamily="2" charset="-122"/>
              <a:ea typeface="华文细黑" pitchFamily="2" charset="-122"/>
              <a:cs typeface="+mj-cs"/>
            </a:endParaRPr>
          </a:p>
        </p:txBody>
      </p:sp>
      <p:sp>
        <p:nvSpPr>
          <p:cNvPr id="7" name="TextBox 6"/>
          <p:cNvSpPr txBox="1"/>
          <p:nvPr/>
        </p:nvSpPr>
        <p:spPr>
          <a:xfrm>
            <a:off x="449950" y="4221088"/>
            <a:ext cx="2089033" cy="276999"/>
          </a:xfrm>
          <a:prstGeom prst="rect">
            <a:avLst/>
          </a:prstGeom>
          <a:noFill/>
        </p:spPr>
        <p:txBody>
          <a:bodyPr wrap="none" rtlCol="0">
            <a:spAutoFit/>
          </a:bodyPr>
          <a:lstStyle/>
          <a:p>
            <a:r>
              <a:rPr lang="zh-CN" altLang="en-US" sz="1200" dirty="0" smtClean="0"/>
              <a:t>房丽 </a:t>
            </a:r>
            <a:r>
              <a:rPr lang="en-US" altLang="zh-CN" sz="1200" dirty="0" smtClean="0"/>
              <a:t>|</a:t>
            </a:r>
            <a:r>
              <a:rPr lang="zh-CN" altLang="en-US" sz="1200" dirty="0" smtClean="0"/>
              <a:t>测试部</a:t>
            </a:r>
            <a:r>
              <a:rPr lang="en-US" altLang="zh-CN" sz="1200" dirty="0" smtClean="0"/>
              <a:t>| </a:t>
            </a:r>
            <a:r>
              <a:rPr lang="zh-CN" altLang="en-US" sz="1200" dirty="0" smtClean="0"/>
              <a:t>天心天思集团</a:t>
            </a:r>
            <a:endParaRPr lang="zh-CN" altLang="en-US" sz="1200" dirty="0"/>
          </a:p>
        </p:txBody>
      </p:sp>
      <p:pic>
        <p:nvPicPr>
          <p:cNvPr id="11" name="图片 10" descr="logo1.png"/>
          <p:cNvPicPr>
            <a:picLocks noChangeAspect="1"/>
          </p:cNvPicPr>
          <p:nvPr/>
        </p:nvPicPr>
        <p:blipFill>
          <a:blip r:embed="rId2" cstate="print"/>
          <a:stretch>
            <a:fillRect/>
          </a:stretch>
        </p:blipFill>
        <p:spPr>
          <a:xfrm>
            <a:off x="7884368" y="5805264"/>
            <a:ext cx="954547" cy="775999"/>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638944"/>
          </a:xfrm>
        </p:spPr>
        <p:txBody>
          <a:bodyPr/>
          <a:lstStyle/>
          <a:p>
            <a:endParaRPr lang="zh-CN" altLang="en-US" dirty="0"/>
          </a:p>
        </p:txBody>
      </p:sp>
      <p:sp>
        <p:nvSpPr>
          <p:cNvPr id="3" name="内容占位符 2"/>
          <p:cNvSpPr>
            <a:spLocks noGrp="1"/>
          </p:cNvSpPr>
          <p:nvPr>
            <p:ph idx="1"/>
          </p:nvPr>
        </p:nvSpPr>
        <p:spPr>
          <a:xfrm>
            <a:off x="302840" y="980728"/>
            <a:ext cx="8229600" cy="4886003"/>
          </a:xfrm>
        </p:spPr>
        <p:txBody>
          <a:bodyPr/>
          <a:lstStyle/>
          <a:p>
            <a:r>
              <a:rPr lang="zh-CN" altLang="en-US" dirty="0" smtClean="0">
                <a:solidFill>
                  <a:schemeClr val="tx1"/>
                </a:solidFill>
                <a:latin typeface="华文细黑" pitchFamily="2" charset="-122"/>
                <a:ea typeface="华文细黑" pitchFamily="2" charset="-122"/>
              </a:rPr>
              <a:t>进货收票作业切制凭证的部份：</a:t>
            </a:r>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当营业人资料设定，选择部分差异调整时，如暂估回冲方式选择</a:t>
            </a:r>
            <a:endParaRPr lang="en-US" altLang="zh-CN" dirty="0" smtClean="0">
              <a:solidFill>
                <a:schemeClr val="tx1"/>
              </a:solidFill>
              <a:latin typeface="华文细黑" pitchFamily="2" charset="-122"/>
              <a:ea typeface="华文细黑" pitchFamily="2" charset="-122"/>
            </a:endParaRPr>
          </a:p>
          <a:p>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表头的资料过滤一定要选择对应的单据才能正确切出凭证的，即要选择</a:t>
            </a:r>
            <a:r>
              <a:rPr lang="en-US" altLang="zh-CN" dirty="0" smtClean="0">
                <a:solidFill>
                  <a:schemeClr val="tx1"/>
                </a:solidFill>
                <a:latin typeface="华文细黑" pitchFamily="2" charset="-122"/>
                <a:ea typeface="华文细黑" pitchFamily="2" charset="-122"/>
              </a:rPr>
              <a:t>2、</a:t>
            </a:r>
            <a:r>
              <a:rPr lang="zh-CN" altLang="en-US" dirty="0" smtClean="0">
                <a:solidFill>
                  <a:schemeClr val="tx1"/>
                </a:solidFill>
                <a:latin typeface="华文细黑" pitchFamily="2" charset="-122"/>
                <a:ea typeface="华文细黑" pitchFamily="2" charset="-122"/>
              </a:rPr>
              <a:t>依进货</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退</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折。</a:t>
            </a:r>
            <a:endParaRPr lang="en-US" altLang="zh-CN" dirty="0" smtClean="0">
              <a:solidFill>
                <a:schemeClr val="tx1"/>
              </a:solidFill>
              <a:latin typeface="华文细黑" pitchFamily="2" charset="-122"/>
              <a:ea typeface="华文细黑" pitchFamily="2" charset="-122"/>
            </a:endParaRPr>
          </a:p>
          <a:p>
            <a:endParaRPr lang="en-US" altLang="zh-CN" dirty="0" smtClean="0">
              <a:solidFill>
                <a:schemeClr val="tx1"/>
              </a:solidFill>
              <a:latin typeface="华文细黑" pitchFamily="2" charset="-122"/>
              <a:ea typeface="华文细黑" pitchFamily="2" charset="-122"/>
            </a:endParaRPr>
          </a:p>
          <a:p>
            <a:endParaRPr lang="en-US" altLang="zh-CN" dirty="0" smtClean="0">
              <a:solidFill>
                <a:schemeClr val="tx1"/>
              </a:solidFill>
              <a:latin typeface="华文细黑" pitchFamily="2" charset="-122"/>
              <a:ea typeface="华文细黑" pitchFamily="2" charset="-122"/>
            </a:endParaRPr>
          </a:p>
          <a:p>
            <a:endParaRPr lang="en-US" altLang="zh-CN" dirty="0" smtClean="0">
              <a:solidFill>
                <a:schemeClr val="tx1"/>
              </a:solidFill>
              <a:latin typeface="华文细黑" pitchFamily="2" charset="-122"/>
              <a:ea typeface="华文细黑" pitchFamily="2" charset="-122"/>
            </a:endParaRPr>
          </a:p>
          <a:p>
            <a:endParaRPr lang="en-US" altLang="zh-CN" dirty="0" smtClean="0">
              <a:solidFill>
                <a:schemeClr val="tx1"/>
              </a:solidFill>
              <a:latin typeface="华文细黑" pitchFamily="2" charset="-122"/>
              <a:ea typeface="华文细黑" pitchFamily="2" charset="-122"/>
            </a:endParaRPr>
          </a:p>
          <a:p>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如暂估回冲方式选择</a:t>
            </a: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表头的过滤过滤一定要选择</a:t>
            </a:r>
            <a:r>
              <a:rPr lang="en-US" altLang="zh-CN" dirty="0" smtClean="0">
                <a:solidFill>
                  <a:schemeClr val="tx1"/>
                </a:solidFill>
                <a:latin typeface="华文细黑" pitchFamily="2" charset="-122"/>
                <a:ea typeface="华文细黑" pitchFamily="2" charset="-122"/>
              </a:rPr>
              <a:t>2、</a:t>
            </a:r>
            <a:r>
              <a:rPr lang="zh-CN" altLang="en-US" dirty="0" smtClean="0">
                <a:solidFill>
                  <a:schemeClr val="tx1"/>
                </a:solidFill>
                <a:latin typeface="华文细黑" pitchFamily="2" charset="-122"/>
                <a:ea typeface="华文细黑" pitchFamily="2" charset="-122"/>
              </a:rPr>
              <a:t>依托工缴回</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退回。</a:t>
            </a:r>
            <a:endParaRPr lang="zh-CN" altLang="en-US" dirty="0" smtClean="0"/>
          </a:p>
          <a:p>
            <a:endParaRPr lang="zh-CN" altLang="en-US" dirty="0" smtClean="0"/>
          </a:p>
          <a:p>
            <a:endParaRPr lang="zh-CN" altLang="en-US" dirty="0"/>
          </a:p>
        </p:txBody>
      </p:sp>
      <p:pic>
        <p:nvPicPr>
          <p:cNvPr id="12291" name="Picture 3"/>
          <p:cNvPicPr>
            <a:picLocks noChangeAspect="1" noChangeArrowheads="1"/>
          </p:cNvPicPr>
          <p:nvPr/>
        </p:nvPicPr>
        <p:blipFill>
          <a:blip r:embed="rId2" cstate="print"/>
          <a:srcRect/>
          <a:stretch>
            <a:fillRect/>
          </a:stretch>
        </p:blipFill>
        <p:spPr bwMode="auto">
          <a:xfrm>
            <a:off x="611560" y="1772816"/>
            <a:ext cx="2571750" cy="257175"/>
          </a:xfrm>
          <a:prstGeom prst="rect">
            <a:avLst/>
          </a:prstGeom>
          <a:noFill/>
          <a:ln w="9525">
            <a:noFill/>
            <a:miter lim="800000"/>
            <a:headEnd/>
            <a:tailEnd/>
          </a:ln>
        </p:spPr>
      </p:pic>
      <p:pic>
        <p:nvPicPr>
          <p:cNvPr id="12292" name="Picture 4"/>
          <p:cNvPicPr>
            <a:picLocks noChangeAspect="1" noChangeArrowheads="1"/>
          </p:cNvPicPr>
          <p:nvPr/>
        </p:nvPicPr>
        <p:blipFill>
          <a:blip r:embed="rId3" cstate="print"/>
          <a:srcRect/>
          <a:stretch>
            <a:fillRect/>
          </a:stretch>
        </p:blipFill>
        <p:spPr bwMode="auto">
          <a:xfrm>
            <a:off x="3059832" y="4333478"/>
            <a:ext cx="2495550" cy="247650"/>
          </a:xfrm>
          <a:prstGeom prst="rect">
            <a:avLst/>
          </a:prstGeom>
          <a:noFill/>
          <a:ln w="9525">
            <a:noFill/>
            <a:miter lim="800000"/>
            <a:headEnd/>
            <a:tailEnd/>
          </a:ln>
        </p:spPr>
      </p:pic>
      <p:pic>
        <p:nvPicPr>
          <p:cNvPr id="12293" name="Picture 5"/>
          <p:cNvPicPr>
            <a:picLocks noChangeAspect="1" noChangeArrowheads="1"/>
          </p:cNvPicPr>
          <p:nvPr/>
        </p:nvPicPr>
        <p:blipFill>
          <a:blip r:embed="rId4" cstate="print"/>
          <a:srcRect/>
          <a:stretch>
            <a:fillRect/>
          </a:stretch>
        </p:blipFill>
        <p:spPr bwMode="auto">
          <a:xfrm>
            <a:off x="683568" y="2420888"/>
            <a:ext cx="6505575" cy="1800225"/>
          </a:xfrm>
          <a:prstGeom prst="rect">
            <a:avLst/>
          </a:prstGeom>
          <a:noFill/>
          <a:ln w="9525">
            <a:noFill/>
            <a:miter lim="800000"/>
            <a:headEnd/>
            <a:tailEnd/>
          </a:ln>
        </p:spPr>
      </p:pic>
      <p:pic>
        <p:nvPicPr>
          <p:cNvPr id="12294" name="Picture 6"/>
          <p:cNvPicPr>
            <a:picLocks noChangeAspect="1" noChangeArrowheads="1"/>
          </p:cNvPicPr>
          <p:nvPr/>
        </p:nvPicPr>
        <p:blipFill>
          <a:blip r:embed="rId5" cstate="print"/>
          <a:srcRect/>
          <a:stretch>
            <a:fillRect/>
          </a:stretch>
        </p:blipFill>
        <p:spPr bwMode="auto">
          <a:xfrm>
            <a:off x="683568" y="5013176"/>
            <a:ext cx="6372225" cy="180022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710952"/>
          </a:xfrm>
        </p:spPr>
        <p:txBody>
          <a:bodyPr/>
          <a:lstStyle/>
          <a:p>
            <a:endParaRPr lang="zh-CN" altLang="en-US" dirty="0"/>
          </a:p>
        </p:txBody>
      </p:sp>
      <p:sp>
        <p:nvSpPr>
          <p:cNvPr id="3" name="内容占位符 2"/>
          <p:cNvSpPr>
            <a:spLocks noGrp="1"/>
          </p:cNvSpPr>
          <p:nvPr>
            <p:ph idx="1"/>
          </p:nvPr>
        </p:nvSpPr>
        <p:spPr>
          <a:xfrm>
            <a:off x="302840" y="1196752"/>
            <a:ext cx="8229600" cy="4669979"/>
          </a:xfrm>
        </p:spPr>
        <p:txBody>
          <a:bodyPr>
            <a:normAutofit/>
          </a:bodyPr>
          <a:lstStyle/>
          <a:p>
            <a:pPr>
              <a:lnSpc>
                <a:spcPct val="80000"/>
              </a:lnSpc>
              <a:buFont typeface="Wingdings" pitchFamily="2" charset="2"/>
              <a:buChar char="Ø"/>
            </a:pPr>
            <a:r>
              <a:rPr lang="zh-CN" altLang="en-US" dirty="0" smtClean="0">
                <a:solidFill>
                  <a:schemeClr val="tx1"/>
                </a:solidFill>
                <a:latin typeface="华文细黑" pitchFamily="2" charset="-122"/>
                <a:ea typeface="华文细黑" pitchFamily="2" charset="-122"/>
              </a:rPr>
              <a:t>第</a:t>
            </a:r>
            <a:r>
              <a:rPr lang="en-US" altLang="zh-CN" dirty="0" smtClean="0">
                <a:solidFill>
                  <a:schemeClr val="tx1"/>
                </a:solidFill>
                <a:latin typeface="华文细黑" pitchFamily="2" charset="-122"/>
                <a:ea typeface="华文细黑" pitchFamily="2" charset="-122"/>
              </a:rPr>
              <a:t>3</a:t>
            </a:r>
            <a:r>
              <a:rPr lang="zh-CN" altLang="en-US" dirty="0" smtClean="0">
                <a:solidFill>
                  <a:schemeClr val="tx1"/>
                </a:solidFill>
                <a:latin typeface="华文细黑" pitchFamily="2" charset="-122"/>
                <a:ea typeface="华文细黑" pitchFamily="2" charset="-122"/>
              </a:rPr>
              <a:t>步：暂估差额月末处理作业 </a:t>
            </a:r>
          </a:p>
          <a:p>
            <a:pPr>
              <a:lnSpc>
                <a:spcPct val="80000"/>
              </a:lnSpc>
            </a:pPr>
            <a:endParaRPr lang="zh-CN" altLang="en-US" dirty="0" smtClean="0">
              <a:solidFill>
                <a:schemeClr val="tx1"/>
              </a:solidFill>
              <a:latin typeface="华文细黑" pitchFamily="2" charset="-122"/>
              <a:ea typeface="华文细黑" pitchFamily="2" charset="-122"/>
            </a:endParaRPr>
          </a:p>
          <a:p>
            <a:pPr>
              <a:lnSpc>
                <a:spcPct val="80000"/>
              </a:lnSpc>
              <a:buFontTx/>
              <a:buChar char="•"/>
            </a:pPr>
            <a:r>
              <a:rPr lang="zh-CN" altLang="en-US" dirty="0" smtClean="0">
                <a:solidFill>
                  <a:schemeClr val="tx1"/>
                </a:solidFill>
                <a:latin typeface="华文细黑" pitchFamily="2" charset="-122"/>
                <a:ea typeface="华文细黑" pitchFamily="2" charset="-122"/>
              </a:rPr>
              <a:t>当收到发票并已对冲暂估款后，总帐的资料已是正确的，但对于进销存的进货成本和托缴回单的加工费却还没有调整。</a:t>
            </a:r>
          </a:p>
          <a:p>
            <a:pPr>
              <a:lnSpc>
                <a:spcPct val="80000"/>
              </a:lnSpc>
              <a:buFontTx/>
              <a:buChar char="•"/>
            </a:pPr>
            <a:endParaRPr lang="zh-CN" altLang="en-US" dirty="0" smtClean="0">
              <a:solidFill>
                <a:schemeClr val="tx1"/>
              </a:solidFill>
              <a:latin typeface="华文细黑" pitchFamily="2" charset="-122"/>
              <a:ea typeface="华文细黑" pitchFamily="2" charset="-122"/>
            </a:endParaRPr>
          </a:p>
          <a:p>
            <a:pPr>
              <a:lnSpc>
                <a:spcPct val="80000"/>
              </a:lnSpc>
              <a:buFontTx/>
              <a:buChar char="•"/>
            </a:pPr>
            <a:r>
              <a:rPr lang="zh-CN" altLang="en-US" dirty="0" smtClean="0">
                <a:solidFill>
                  <a:schemeClr val="tx1"/>
                </a:solidFill>
                <a:latin typeface="华文细黑" pitchFamily="2" charset="-122"/>
                <a:ea typeface="华文细黑" pitchFamily="2" charset="-122"/>
              </a:rPr>
              <a:t>所以现提供了暂估差额月末处理作业。对进货单和托工缴回单有发生估大或估小的数据进行调整。</a:t>
            </a:r>
          </a:p>
          <a:p>
            <a:pPr>
              <a:lnSpc>
                <a:spcPct val="80000"/>
              </a:lnSpc>
              <a:buFontTx/>
              <a:buChar char="•"/>
            </a:pPr>
            <a:endParaRPr lang="zh-CN" altLang="en-US" dirty="0" smtClean="0">
              <a:solidFill>
                <a:schemeClr val="tx1"/>
              </a:solidFill>
              <a:latin typeface="华文细黑" pitchFamily="2" charset="-122"/>
              <a:ea typeface="华文细黑" pitchFamily="2" charset="-122"/>
            </a:endParaRPr>
          </a:p>
          <a:p>
            <a:pPr>
              <a:lnSpc>
                <a:spcPct val="80000"/>
              </a:lnSpc>
              <a:buFontTx/>
              <a:buChar char="•"/>
            </a:pPr>
            <a:r>
              <a:rPr lang="zh-CN" altLang="en-US" dirty="0" smtClean="0">
                <a:solidFill>
                  <a:schemeClr val="tx1"/>
                </a:solidFill>
                <a:latin typeface="华文细黑" pitchFamily="2" charset="-122"/>
                <a:ea typeface="华文细黑" pitchFamily="2" charset="-122"/>
              </a:rPr>
              <a:t>暂估差额月末处理作业可以选择产生折让单或调整单。暂估差额月末处理作业产生的调整单及折让单是不需要再切凭证了。</a:t>
            </a:r>
          </a:p>
          <a:p>
            <a:pPr>
              <a:lnSpc>
                <a:spcPct val="80000"/>
              </a:lnSpc>
              <a:buFontTx/>
              <a:buChar char="•"/>
            </a:pPr>
            <a:endParaRPr lang="zh-CN" altLang="en-US" dirty="0" smtClean="0">
              <a:solidFill>
                <a:schemeClr val="tx1"/>
              </a:solidFill>
              <a:latin typeface="华文细黑" pitchFamily="2" charset="-122"/>
              <a:ea typeface="华文细黑" pitchFamily="2" charset="-122"/>
            </a:endParaRPr>
          </a:p>
          <a:p>
            <a:pPr>
              <a:lnSpc>
                <a:spcPct val="80000"/>
              </a:lnSpc>
              <a:buFontTx/>
              <a:buChar char="•"/>
            </a:pPr>
            <a:r>
              <a:rPr lang="zh-CN" altLang="en-US" dirty="0" smtClean="0">
                <a:solidFill>
                  <a:schemeClr val="tx1"/>
                </a:solidFill>
                <a:latin typeface="华文细黑" pitchFamily="2" charset="-122"/>
                <a:ea typeface="华文细黑" pitchFamily="2" charset="-122"/>
              </a:rPr>
              <a:t>暂估差额月末处理作业就是对暂估金额跟实际收到发票的金额有差异时，对货品的进货成本或托工费用进行调整。以保证货品成本的正确性。</a:t>
            </a:r>
            <a:endParaRPr lang="zh-TW" altLang="en-US" dirty="0" smtClean="0">
              <a:solidFill>
                <a:schemeClr val="tx1"/>
              </a:solidFill>
              <a:latin typeface="华文细黑" pitchFamily="2" charset="-122"/>
              <a:ea typeface="华文细黑" pitchFamily="2" charset="-122"/>
            </a:endParaRPr>
          </a:p>
          <a:p>
            <a:endParaRPr lang="zh-CN" altLang="en-US" dirty="0">
              <a:solidFill>
                <a:schemeClr val="tx1"/>
              </a:solidFill>
              <a:latin typeface="华文细黑" pitchFamily="2" charset="-122"/>
              <a:ea typeface="华文细黑"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solidFill>
                  <a:schemeClr val="tx1"/>
                </a:solidFill>
                <a:latin typeface="华文细黑" pitchFamily="2" charset="-122"/>
                <a:ea typeface="华文细黑" pitchFamily="2" charset="-122"/>
              </a:rPr>
              <a:t>当收到发票的金额跟暂估的金额相同时，是不需要进行暂估差额月末处理的，因为进货单的单价或托工单的单价是正确的，所以不需要调整该货品的成本。所以当暂估单价和收票单价相同时，只需要走第</a:t>
            </a:r>
            <a:r>
              <a:rPr lang="en-US" altLang="zh-CN" dirty="0" smtClean="0">
                <a:solidFill>
                  <a:schemeClr val="tx1"/>
                </a:solidFill>
                <a:latin typeface="华文细黑" pitchFamily="2" charset="-122"/>
                <a:ea typeface="华文细黑" pitchFamily="2" charset="-122"/>
              </a:rPr>
              <a:t>1</a:t>
            </a:r>
            <a:r>
              <a:rPr lang="zh-CN" altLang="en-US" dirty="0" smtClean="0">
                <a:solidFill>
                  <a:schemeClr val="tx1"/>
                </a:solidFill>
                <a:latin typeface="华文细黑" pitchFamily="2" charset="-122"/>
                <a:ea typeface="华文细黑" pitchFamily="2" charset="-122"/>
              </a:rPr>
              <a:t>、</a:t>
            </a:r>
            <a:r>
              <a:rPr lang="en-US" altLang="zh-CN" dirty="0" smtClean="0">
                <a:solidFill>
                  <a:schemeClr val="tx1"/>
                </a:solidFill>
                <a:latin typeface="华文细黑" pitchFamily="2" charset="-122"/>
                <a:ea typeface="华文细黑" pitchFamily="2" charset="-122"/>
              </a:rPr>
              <a:t>2</a:t>
            </a:r>
            <a:r>
              <a:rPr lang="zh-CN" altLang="en-US" dirty="0" smtClean="0">
                <a:solidFill>
                  <a:schemeClr val="tx1"/>
                </a:solidFill>
                <a:latin typeface="华文细黑" pitchFamily="2" charset="-122"/>
                <a:ea typeface="华文细黑" pitchFamily="2" charset="-122"/>
              </a:rPr>
              <a:t>步骤即可。</a:t>
            </a:r>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494928"/>
          </a:xfrm>
        </p:spPr>
        <p:txBody>
          <a:bodyPr/>
          <a:lstStyle/>
          <a:p>
            <a:endParaRPr lang="zh-CN" altLang="en-US" dirty="0"/>
          </a:p>
        </p:txBody>
      </p:sp>
      <p:sp>
        <p:nvSpPr>
          <p:cNvPr id="3" name="内容占位符 2"/>
          <p:cNvSpPr>
            <a:spLocks noGrp="1"/>
          </p:cNvSpPr>
          <p:nvPr>
            <p:ph idx="1"/>
          </p:nvPr>
        </p:nvSpPr>
        <p:spPr>
          <a:xfrm>
            <a:off x="302840" y="980728"/>
            <a:ext cx="8229600" cy="4886003"/>
          </a:xfrm>
        </p:spPr>
        <p:txBody>
          <a:bodyPr/>
          <a:lstStyle/>
          <a:p>
            <a:pPr>
              <a:lnSpc>
                <a:spcPct val="80000"/>
              </a:lnSpc>
              <a:buFont typeface="Wingdings" pitchFamily="2" charset="2"/>
              <a:buChar char="Ø"/>
            </a:pPr>
            <a:r>
              <a:rPr lang="zh-CN" altLang="en-US" sz="1600" dirty="0" smtClean="0">
                <a:solidFill>
                  <a:schemeClr val="tx1"/>
                </a:solidFill>
                <a:latin typeface="华文细黑" pitchFamily="2" charset="-122"/>
                <a:ea typeface="华文细黑" pitchFamily="2" charset="-122"/>
              </a:rPr>
              <a:t>当暂估金额比发票金额小的情况：</a:t>
            </a: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r>
              <a:rPr lang="zh-CN" altLang="en-US" sz="1600" dirty="0" smtClean="0">
                <a:solidFill>
                  <a:schemeClr val="tx1"/>
                </a:solidFill>
                <a:latin typeface="华文细黑" pitchFamily="2" charset="-122"/>
                <a:ea typeface="华文细黑" pitchFamily="2" charset="-122"/>
              </a:rPr>
              <a:t>暂估金额是</a:t>
            </a:r>
            <a:r>
              <a:rPr lang="en-US" altLang="zh-CN" sz="1600" dirty="0" smtClean="0">
                <a:solidFill>
                  <a:schemeClr val="tx1"/>
                </a:solidFill>
                <a:latin typeface="华文细黑" pitchFamily="2" charset="-122"/>
                <a:ea typeface="华文细黑" pitchFamily="2" charset="-122"/>
              </a:rPr>
              <a:t>100</a:t>
            </a:r>
          </a:p>
          <a:p>
            <a:pPr>
              <a:lnSpc>
                <a:spcPct val="80000"/>
              </a:lnSpc>
              <a:buFont typeface="Wingdings" pitchFamily="2" charset="2"/>
              <a:buChar char="Ø"/>
            </a:pP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r>
              <a:rPr lang="zh-CN" altLang="en-US" sz="1600" dirty="0" smtClean="0">
                <a:solidFill>
                  <a:schemeClr val="tx1"/>
                </a:solidFill>
                <a:latin typeface="华文细黑" pitchFamily="2" charset="-122"/>
                <a:ea typeface="华文细黑" pitchFamily="2" charset="-122"/>
              </a:rPr>
              <a:t>发票金额是</a:t>
            </a:r>
            <a:r>
              <a:rPr lang="en-US" altLang="zh-CN" sz="1600" dirty="0" smtClean="0">
                <a:solidFill>
                  <a:schemeClr val="tx1"/>
                </a:solidFill>
                <a:latin typeface="华文细黑" pitchFamily="2" charset="-122"/>
                <a:ea typeface="华文细黑" pitchFamily="2" charset="-122"/>
              </a:rPr>
              <a:t>120</a:t>
            </a:r>
            <a:r>
              <a:rPr lang="zh-CN" altLang="en-US" sz="1600" dirty="0" smtClean="0">
                <a:solidFill>
                  <a:schemeClr val="tx1"/>
                </a:solidFill>
                <a:latin typeface="华文细黑" pitchFamily="2" charset="-122"/>
                <a:ea typeface="华文细黑" pitchFamily="2" charset="-122"/>
              </a:rPr>
              <a:t>元</a:t>
            </a: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r>
              <a:rPr lang="zh-CN" altLang="en-US" sz="1600" dirty="0" smtClean="0">
                <a:solidFill>
                  <a:schemeClr val="tx1"/>
                </a:solidFill>
                <a:latin typeface="华文细黑" pitchFamily="2" charset="-122"/>
                <a:ea typeface="华文细黑" pitchFamily="2" charset="-122"/>
              </a:rPr>
              <a:t>根据处理年月、处理方式、单据类型，点击查询，将要调整暂估差额的进货立帐收票作业过滤出来。 </a:t>
            </a: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r>
              <a:rPr lang="zh-CN" altLang="en-US" sz="1600" dirty="0" smtClean="0">
                <a:solidFill>
                  <a:schemeClr val="tx1"/>
                </a:solidFill>
                <a:latin typeface="华文细黑" pitchFamily="2" charset="-122"/>
                <a:ea typeface="华文细黑" pitchFamily="2" charset="-122"/>
              </a:rPr>
              <a:t>点击执行时，会根据差额处理方式，产生对应的单据，写入已转单号栏位。</a:t>
            </a:r>
          </a:p>
          <a:p>
            <a:endParaRPr lang="zh-CN" altLang="en-US" dirty="0"/>
          </a:p>
        </p:txBody>
      </p:sp>
      <p:pic>
        <p:nvPicPr>
          <p:cNvPr id="1026" name="Picture 2"/>
          <p:cNvPicPr>
            <a:picLocks noChangeAspect="1" noChangeArrowheads="1"/>
          </p:cNvPicPr>
          <p:nvPr/>
        </p:nvPicPr>
        <p:blipFill>
          <a:blip r:embed="rId2" cstate="print"/>
          <a:srcRect/>
          <a:stretch>
            <a:fillRect/>
          </a:stretch>
        </p:blipFill>
        <p:spPr bwMode="auto">
          <a:xfrm>
            <a:off x="323528" y="3284984"/>
            <a:ext cx="8618612" cy="3010669"/>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2411760" y="1339999"/>
            <a:ext cx="3981450" cy="504825"/>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2611313" y="1948830"/>
            <a:ext cx="6353175" cy="40005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638944"/>
          </a:xfrm>
        </p:spPr>
        <p:txBody>
          <a:bodyPr/>
          <a:lstStyle/>
          <a:p>
            <a:endParaRPr lang="zh-CN" altLang="en-US" dirty="0"/>
          </a:p>
        </p:txBody>
      </p:sp>
      <p:sp>
        <p:nvSpPr>
          <p:cNvPr id="3" name="内容占位符 2"/>
          <p:cNvSpPr>
            <a:spLocks noGrp="1"/>
          </p:cNvSpPr>
          <p:nvPr>
            <p:ph idx="1"/>
          </p:nvPr>
        </p:nvSpPr>
        <p:spPr/>
        <p:txBody>
          <a:bodyPr/>
          <a:lstStyle/>
          <a:p>
            <a:pPr>
              <a:lnSpc>
                <a:spcPct val="80000"/>
              </a:lnSpc>
            </a:pPr>
            <a:r>
              <a:rPr lang="zh-CN" altLang="en-US" dirty="0" smtClean="0">
                <a:solidFill>
                  <a:schemeClr val="tx1"/>
                </a:solidFill>
                <a:latin typeface="华文细黑" pitchFamily="2" charset="-122"/>
                <a:ea typeface="华文细黑" pitchFamily="2" charset="-122"/>
              </a:rPr>
              <a:t>暂估差额的处理方式，选择的是暂估差额折让单。</a:t>
            </a:r>
            <a:endParaRPr lang="en-US" altLang="zh-CN" dirty="0" smtClean="0">
              <a:solidFill>
                <a:schemeClr val="tx1"/>
              </a:solidFill>
              <a:latin typeface="华文细黑" pitchFamily="2" charset="-122"/>
              <a:ea typeface="华文细黑" pitchFamily="2" charset="-122"/>
            </a:endParaRPr>
          </a:p>
          <a:p>
            <a:pPr>
              <a:lnSpc>
                <a:spcPct val="80000"/>
              </a:lnSpc>
            </a:pPr>
            <a:r>
              <a:rPr lang="zh-CN" altLang="en-US" dirty="0" smtClean="0">
                <a:solidFill>
                  <a:schemeClr val="tx1"/>
                </a:solidFill>
                <a:latin typeface="华文细黑" pitchFamily="2" charset="-122"/>
                <a:ea typeface="华文细黑" pitchFamily="2" charset="-122"/>
              </a:rPr>
              <a:t>产生一笔表头有调整暂估差额标志、且不立帐、即收发票，未税本位币为</a:t>
            </a:r>
            <a:r>
              <a:rPr lang="en-US" altLang="zh-CN" dirty="0" smtClean="0">
                <a:solidFill>
                  <a:schemeClr val="tx1"/>
                </a:solidFill>
                <a:latin typeface="华文细黑" pitchFamily="2" charset="-122"/>
                <a:ea typeface="华文细黑" pitchFamily="2" charset="-122"/>
              </a:rPr>
              <a:t>-19.05</a:t>
            </a:r>
            <a:r>
              <a:rPr lang="zh-CN" altLang="en-US" dirty="0" smtClean="0">
                <a:solidFill>
                  <a:schemeClr val="tx1"/>
                </a:solidFill>
                <a:latin typeface="华文细黑" pitchFamily="2" charset="-122"/>
                <a:ea typeface="华文细黑" pitchFamily="2" charset="-122"/>
              </a:rPr>
              <a:t>的折让单。</a:t>
            </a:r>
          </a:p>
          <a:p>
            <a:pPr>
              <a:lnSpc>
                <a:spcPct val="80000"/>
              </a:lnSpc>
            </a:pPr>
            <a:endParaRPr lang="zh-TW" altLang="en-US" dirty="0" smtClean="0">
              <a:solidFill>
                <a:schemeClr val="tx1"/>
              </a:solidFill>
              <a:latin typeface="华文细黑" pitchFamily="2" charset="-122"/>
              <a:ea typeface="华文细黑" pitchFamily="2" charset="-122"/>
            </a:endParaRPr>
          </a:p>
          <a:p>
            <a:endParaRPr lang="zh-CN" altLang="en-US" dirty="0"/>
          </a:p>
        </p:txBody>
      </p:sp>
      <p:pic>
        <p:nvPicPr>
          <p:cNvPr id="2050" name="Picture 2"/>
          <p:cNvPicPr>
            <a:picLocks noChangeAspect="1" noChangeArrowheads="1"/>
          </p:cNvPicPr>
          <p:nvPr/>
        </p:nvPicPr>
        <p:blipFill>
          <a:blip r:embed="rId2" cstate="print"/>
          <a:srcRect/>
          <a:stretch>
            <a:fillRect/>
          </a:stretch>
        </p:blipFill>
        <p:spPr bwMode="auto">
          <a:xfrm>
            <a:off x="539552" y="2852936"/>
            <a:ext cx="7772400" cy="21336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solidFill>
                  <a:schemeClr val="tx1"/>
                </a:solidFill>
                <a:latin typeface="华文细黑" pitchFamily="2" charset="-122"/>
                <a:ea typeface="华文细黑" pitchFamily="2" charset="-122"/>
              </a:rPr>
              <a:t>当暂估差额的处理方式，选择的是成本调整单</a:t>
            </a:r>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会产生一笔表头有调整暂估差额标志、且成本别为固定成本的调增单，成本</a:t>
            </a:r>
            <a:r>
              <a:rPr lang="en-US" altLang="zh-CN" dirty="0" smtClean="0">
                <a:solidFill>
                  <a:schemeClr val="tx1"/>
                </a:solidFill>
                <a:latin typeface="华文细黑" pitchFamily="2" charset="-122"/>
                <a:ea typeface="华文细黑" pitchFamily="2" charset="-122"/>
              </a:rPr>
              <a:t>19.05</a:t>
            </a:r>
            <a:r>
              <a:rPr lang="zh-CN" altLang="en-US" dirty="0" smtClean="0">
                <a:solidFill>
                  <a:schemeClr val="tx1"/>
                </a:solidFill>
                <a:latin typeface="华文细黑" pitchFamily="2" charset="-122"/>
                <a:ea typeface="华文细黑" pitchFamily="2" charset="-122"/>
              </a:rPr>
              <a:t>元。</a:t>
            </a:r>
            <a:endParaRPr lang="en-US" altLang="zh-CN" dirty="0" smtClean="0">
              <a:solidFill>
                <a:schemeClr val="tx1"/>
              </a:solidFill>
              <a:latin typeface="华文细黑" pitchFamily="2" charset="-122"/>
              <a:ea typeface="华文细黑" pitchFamily="2" charset="-122"/>
            </a:endParaRPr>
          </a:p>
        </p:txBody>
      </p:sp>
      <p:pic>
        <p:nvPicPr>
          <p:cNvPr id="4" name="Picture 3"/>
          <p:cNvPicPr>
            <a:picLocks noChangeAspect="1" noChangeArrowheads="1"/>
          </p:cNvPicPr>
          <p:nvPr/>
        </p:nvPicPr>
        <p:blipFill>
          <a:blip r:embed="rId2" cstate="print"/>
          <a:srcRect/>
          <a:stretch>
            <a:fillRect/>
          </a:stretch>
        </p:blipFill>
        <p:spPr bwMode="auto">
          <a:xfrm>
            <a:off x="611560" y="3356992"/>
            <a:ext cx="7658100" cy="234315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494928"/>
          </a:xfrm>
        </p:spPr>
        <p:txBody>
          <a:bodyPr/>
          <a:lstStyle/>
          <a:p>
            <a:endParaRPr lang="zh-CN" altLang="en-US" dirty="0"/>
          </a:p>
        </p:txBody>
      </p:sp>
      <p:sp>
        <p:nvSpPr>
          <p:cNvPr id="3" name="内容占位符 2"/>
          <p:cNvSpPr>
            <a:spLocks noGrp="1"/>
          </p:cNvSpPr>
          <p:nvPr>
            <p:ph idx="1"/>
          </p:nvPr>
        </p:nvSpPr>
        <p:spPr>
          <a:xfrm>
            <a:off x="302840" y="980728"/>
            <a:ext cx="8229600" cy="4886003"/>
          </a:xfrm>
        </p:spPr>
        <p:txBody>
          <a:bodyPr/>
          <a:lstStyle/>
          <a:p>
            <a:pPr>
              <a:lnSpc>
                <a:spcPct val="80000"/>
              </a:lnSpc>
              <a:buFont typeface="Wingdings" pitchFamily="2" charset="2"/>
              <a:buChar char="Ø"/>
            </a:pPr>
            <a:r>
              <a:rPr lang="zh-CN" altLang="en-US" sz="1600" dirty="0" smtClean="0">
                <a:solidFill>
                  <a:schemeClr val="tx1"/>
                </a:solidFill>
                <a:latin typeface="华文细黑" pitchFamily="2" charset="-122"/>
                <a:ea typeface="华文细黑" pitchFamily="2" charset="-122"/>
              </a:rPr>
              <a:t>当暂估金额比发票金额大的情况：</a:t>
            </a: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r>
              <a:rPr lang="zh-CN" altLang="en-US" sz="1600" dirty="0" smtClean="0">
                <a:solidFill>
                  <a:schemeClr val="tx1"/>
                </a:solidFill>
                <a:latin typeface="华文细黑" pitchFamily="2" charset="-122"/>
                <a:ea typeface="华文细黑" pitchFamily="2" charset="-122"/>
              </a:rPr>
              <a:t>暂估金额是</a:t>
            </a:r>
            <a:r>
              <a:rPr lang="en-US" altLang="zh-CN" sz="1600" dirty="0" smtClean="0">
                <a:solidFill>
                  <a:schemeClr val="tx1"/>
                </a:solidFill>
                <a:latin typeface="华文细黑" pitchFamily="2" charset="-122"/>
                <a:ea typeface="华文细黑" pitchFamily="2" charset="-122"/>
              </a:rPr>
              <a:t>100</a:t>
            </a:r>
          </a:p>
          <a:p>
            <a:pPr>
              <a:lnSpc>
                <a:spcPct val="80000"/>
              </a:lnSpc>
              <a:buFont typeface="Wingdings" pitchFamily="2" charset="2"/>
              <a:buChar char="Ø"/>
            </a:pP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r>
              <a:rPr lang="zh-CN" altLang="en-US" sz="1600" dirty="0" smtClean="0">
                <a:solidFill>
                  <a:schemeClr val="tx1"/>
                </a:solidFill>
                <a:latin typeface="华文细黑" pitchFamily="2" charset="-122"/>
                <a:ea typeface="华文细黑" pitchFamily="2" charset="-122"/>
              </a:rPr>
              <a:t>发票金额是</a:t>
            </a:r>
            <a:r>
              <a:rPr lang="en-US" altLang="zh-CN" sz="1600" dirty="0" smtClean="0">
                <a:solidFill>
                  <a:schemeClr val="tx1"/>
                </a:solidFill>
                <a:latin typeface="华文细黑" pitchFamily="2" charset="-122"/>
                <a:ea typeface="华文细黑" pitchFamily="2" charset="-122"/>
              </a:rPr>
              <a:t>90</a:t>
            </a:r>
            <a:r>
              <a:rPr lang="zh-CN" altLang="en-US" sz="1600" dirty="0" smtClean="0">
                <a:solidFill>
                  <a:schemeClr val="tx1"/>
                </a:solidFill>
                <a:latin typeface="华文细黑" pitchFamily="2" charset="-122"/>
                <a:ea typeface="华文细黑" pitchFamily="2" charset="-122"/>
              </a:rPr>
              <a:t>元</a:t>
            </a: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endParaRPr lang="en-US" altLang="zh-CN" sz="1600" dirty="0" smtClean="0">
              <a:solidFill>
                <a:schemeClr val="tx1"/>
              </a:solidFill>
              <a:latin typeface="华文细黑" pitchFamily="2" charset="-122"/>
              <a:ea typeface="华文细黑" pitchFamily="2" charset="-122"/>
            </a:endParaRPr>
          </a:p>
          <a:p>
            <a:pPr>
              <a:lnSpc>
                <a:spcPct val="80000"/>
              </a:lnSpc>
              <a:buFont typeface="Wingdings" pitchFamily="2" charset="2"/>
              <a:buChar char="Ø"/>
            </a:pPr>
            <a:r>
              <a:rPr lang="zh-CN" altLang="en-US" sz="1600" dirty="0" smtClean="0">
                <a:solidFill>
                  <a:schemeClr val="tx1"/>
                </a:solidFill>
                <a:latin typeface="华文细黑" pitchFamily="2" charset="-122"/>
                <a:ea typeface="华文细黑" pitchFamily="2" charset="-122"/>
              </a:rPr>
              <a:t>暂估差额月末处理后，会产生一笔如下的折让单。或产生一笔表头有调整暂估差额标志且成本别为固定成本调减</a:t>
            </a:r>
            <a:r>
              <a:rPr lang="en-US" altLang="zh-CN" sz="1600" dirty="0" smtClean="0">
                <a:solidFill>
                  <a:schemeClr val="tx1"/>
                </a:solidFill>
                <a:latin typeface="华文细黑" pitchFamily="2" charset="-122"/>
                <a:ea typeface="华文细黑" pitchFamily="2" charset="-122"/>
              </a:rPr>
              <a:t>9.53</a:t>
            </a:r>
            <a:r>
              <a:rPr lang="zh-CN" altLang="en-US" sz="1600" dirty="0" smtClean="0">
                <a:solidFill>
                  <a:schemeClr val="tx1"/>
                </a:solidFill>
                <a:latin typeface="华文细黑" pitchFamily="2" charset="-122"/>
                <a:ea typeface="华文细黑" pitchFamily="2" charset="-122"/>
              </a:rPr>
              <a:t>元成本的调整单。</a:t>
            </a:r>
            <a:endParaRPr lang="zh-CN" altLang="en-US" dirty="0">
              <a:solidFill>
                <a:schemeClr val="tx1"/>
              </a:solidFill>
              <a:latin typeface="华文细黑" pitchFamily="2" charset="-122"/>
              <a:ea typeface="华文细黑" pitchFamily="2" charset="-122"/>
            </a:endParaRPr>
          </a:p>
        </p:txBody>
      </p:sp>
      <p:pic>
        <p:nvPicPr>
          <p:cNvPr id="1028" name="Picture 4"/>
          <p:cNvPicPr>
            <a:picLocks noChangeAspect="1" noChangeArrowheads="1"/>
          </p:cNvPicPr>
          <p:nvPr/>
        </p:nvPicPr>
        <p:blipFill>
          <a:blip r:embed="rId2" cstate="print"/>
          <a:srcRect/>
          <a:stretch>
            <a:fillRect/>
          </a:stretch>
        </p:blipFill>
        <p:spPr bwMode="auto">
          <a:xfrm>
            <a:off x="2411760" y="1339999"/>
            <a:ext cx="3981450" cy="504825"/>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a:stretch>
            <a:fillRect/>
          </a:stretch>
        </p:blipFill>
        <p:spPr bwMode="auto">
          <a:xfrm>
            <a:off x="2483768" y="1958355"/>
            <a:ext cx="6362700" cy="390525"/>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611560" y="3429000"/>
            <a:ext cx="7791450" cy="210502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566936"/>
          </a:xfrm>
        </p:spPr>
        <p:txBody>
          <a:bodyPr/>
          <a:lstStyle/>
          <a:p>
            <a:endParaRPr lang="zh-CN" altLang="en-US" dirty="0"/>
          </a:p>
        </p:txBody>
      </p:sp>
      <p:sp>
        <p:nvSpPr>
          <p:cNvPr id="3" name="内容占位符 2"/>
          <p:cNvSpPr>
            <a:spLocks noGrp="1"/>
          </p:cNvSpPr>
          <p:nvPr>
            <p:ph idx="1"/>
          </p:nvPr>
        </p:nvSpPr>
        <p:spPr>
          <a:xfrm>
            <a:off x="302840" y="980728"/>
            <a:ext cx="8229600" cy="4886003"/>
          </a:xfrm>
        </p:spPr>
        <p:txBody>
          <a:bodyPr/>
          <a:lstStyle/>
          <a:p>
            <a:pPr>
              <a:buFont typeface="Wingdings" pitchFamily="2" charset="2"/>
              <a:buChar char="Ø"/>
            </a:pPr>
            <a:r>
              <a:rPr lang="zh-CN" altLang="en-US" b="1" dirty="0" smtClean="0">
                <a:solidFill>
                  <a:schemeClr val="tx1"/>
                </a:solidFill>
                <a:latin typeface="华文细黑" pitchFamily="2" charset="-122"/>
                <a:ea typeface="华文细黑" pitchFamily="2" charset="-122"/>
              </a:rPr>
              <a:t>托外暂估入库差异调整步骤</a:t>
            </a:r>
            <a:endParaRPr lang="en-US" altLang="zh-CN" b="1" dirty="0" smtClean="0">
              <a:solidFill>
                <a:schemeClr val="tx1"/>
              </a:solidFill>
              <a:latin typeface="华文细黑" pitchFamily="2" charset="-122"/>
              <a:ea typeface="华文细黑" pitchFamily="2" charset="-122"/>
            </a:endParaRPr>
          </a:p>
          <a:p>
            <a:pPr>
              <a:buFont typeface="Wingdings" pitchFamily="2" charset="2"/>
              <a:buChar char="Ø"/>
            </a:pPr>
            <a:r>
              <a:rPr lang="zh-CN" altLang="en-US" dirty="0" smtClean="0">
                <a:solidFill>
                  <a:schemeClr val="tx1"/>
                </a:solidFill>
                <a:latin typeface="华文细黑" pitchFamily="2" charset="-122"/>
                <a:ea typeface="华文细黑" pitchFamily="2" charset="-122"/>
              </a:rPr>
              <a:t>托工缴回单</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暂估价，立帐方式为收到发票才立帐</a:t>
            </a: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进货立帐收票作业开票 </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发票价</a:t>
            </a:r>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暂估差额月末处理作业（暂估差额生成托工折让单或成本调整单</a:t>
            </a:r>
            <a:r>
              <a:rPr lang="en-US" altLang="zh-CN" dirty="0" smtClean="0">
                <a:solidFill>
                  <a:schemeClr val="tx1"/>
                </a:solidFill>
                <a:latin typeface="华文细黑" pitchFamily="2" charset="-122"/>
                <a:ea typeface="华文细黑" pitchFamily="2" charset="-122"/>
              </a:rPr>
              <a:t>)</a:t>
            </a:r>
          </a:p>
          <a:p>
            <a:pPr>
              <a:buFont typeface="Wingdings" pitchFamily="2" charset="2"/>
              <a:buChar char="Ø"/>
            </a:pPr>
            <a:r>
              <a:rPr lang="zh-CN" altLang="en-US" dirty="0" smtClean="0">
                <a:solidFill>
                  <a:schemeClr val="tx1"/>
                </a:solidFill>
                <a:latin typeface="华文细黑" pitchFamily="2" charset="-122"/>
                <a:ea typeface="华文细黑" pitchFamily="2" charset="-122"/>
              </a:rPr>
              <a:t>如果托工加工单不是由制令单产生的，即无制令来源，与进货流程的差异调整步骤是相同的。</a:t>
            </a:r>
            <a:endParaRPr lang="en-US" altLang="zh-CN" dirty="0" smtClean="0">
              <a:solidFill>
                <a:schemeClr val="tx1"/>
              </a:solidFill>
              <a:latin typeface="华文细黑" pitchFamily="2" charset="-122"/>
              <a:ea typeface="华文细黑" pitchFamily="2" charset="-122"/>
            </a:endParaRPr>
          </a:p>
          <a:p>
            <a:pPr>
              <a:buFont typeface="Wingdings" pitchFamily="2" charset="2"/>
              <a:buChar char="Ø"/>
            </a:pPr>
            <a:r>
              <a:rPr lang="zh-CN" altLang="en-US" dirty="0" smtClean="0">
                <a:solidFill>
                  <a:schemeClr val="tx1"/>
                </a:solidFill>
                <a:latin typeface="华文细黑" pitchFamily="2" charset="-122"/>
                <a:ea typeface="华文细黑" pitchFamily="2" charset="-122"/>
              </a:rPr>
              <a:t>当是由制令单产生的，即有制令来源，在暂估差额月末处理，差额处理方式选择暂估差额折让单，在生成托工折让单时会有一些不同。</a:t>
            </a:r>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制令单未结案或</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已结案但结案日期所在年月大于等于开票日期</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，则生成托工折让单，与无制令来源的处理相同。</a:t>
            </a:r>
          </a:p>
          <a:p>
            <a:r>
              <a:rPr lang="zh-CN" altLang="en-US" dirty="0" smtClean="0">
                <a:solidFill>
                  <a:schemeClr val="tx1"/>
                </a:solidFill>
                <a:latin typeface="华文细黑" pitchFamily="2" charset="-122"/>
                <a:ea typeface="华文细黑" pitchFamily="2" charset="-122"/>
              </a:rPr>
              <a:t>制令单已结案且结案日期所在年月小于开票日期，则不生成托工折让单，而是生成库存调整单。</a:t>
            </a:r>
          </a:p>
          <a:p>
            <a:endParaRPr lang="en-US" altLang="zh-CN" dirty="0" smtClean="0">
              <a:solidFill>
                <a:schemeClr val="tx1"/>
              </a:solidFill>
              <a:latin typeface="华文细黑" pitchFamily="2" charset="-122"/>
              <a:ea typeface="华文细黑" pitchFamily="2" charset="-122"/>
            </a:endParaRPr>
          </a:p>
          <a:p>
            <a:endParaRPr lang="zh-CN" altLang="en-US" dirty="0">
              <a:solidFill>
                <a:schemeClr val="tx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638944"/>
          </a:xfrm>
        </p:spPr>
        <p:txBody>
          <a:bodyPr/>
          <a:lstStyle/>
          <a:p>
            <a:endParaRPr lang="zh-CN" altLang="en-US" dirty="0"/>
          </a:p>
        </p:txBody>
      </p:sp>
      <p:sp>
        <p:nvSpPr>
          <p:cNvPr id="3" name="内容占位符 2"/>
          <p:cNvSpPr>
            <a:spLocks noGrp="1"/>
          </p:cNvSpPr>
          <p:nvPr>
            <p:ph idx="1"/>
          </p:nvPr>
        </p:nvSpPr>
        <p:spPr>
          <a:xfrm>
            <a:off x="302840" y="1124744"/>
            <a:ext cx="8229600" cy="4741987"/>
          </a:xfrm>
        </p:spPr>
        <p:txBody>
          <a:bodyPr/>
          <a:lstStyle/>
          <a:p>
            <a:r>
              <a:rPr lang="zh-CN" altLang="en-US" dirty="0" smtClean="0">
                <a:solidFill>
                  <a:schemeClr val="tx1"/>
                </a:solidFill>
                <a:latin typeface="华文细黑" pitchFamily="2" charset="-122"/>
                <a:ea typeface="华文细黑" pitchFamily="2" charset="-122"/>
              </a:rPr>
              <a:t>下面介绍差异的部份：</a:t>
            </a:r>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现有一制令单</a:t>
            </a:r>
            <a:r>
              <a:rPr lang="en-US" altLang="zh-CN" dirty="0" smtClean="0">
                <a:solidFill>
                  <a:schemeClr val="tx1"/>
                </a:solidFill>
                <a:latin typeface="华文细黑" pitchFamily="2" charset="-122"/>
                <a:ea typeface="华文细黑" pitchFamily="2" charset="-122"/>
              </a:rPr>
              <a:t>MO13050001</a:t>
            </a:r>
            <a:r>
              <a:rPr lang="zh-CN" altLang="en-US" dirty="0" smtClean="0">
                <a:solidFill>
                  <a:schemeClr val="tx1"/>
                </a:solidFill>
                <a:latin typeface="华文细黑" pitchFamily="2" charset="-122"/>
                <a:ea typeface="华文细黑" pitchFamily="2" charset="-122"/>
              </a:rPr>
              <a:t>，结案日期是</a:t>
            </a:r>
            <a:r>
              <a:rPr lang="en-US" altLang="zh-CN" dirty="0" smtClean="0">
                <a:solidFill>
                  <a:schemeClr val="tx1"/>
                </a:solidFill>
                <a:latin typeface="华文细黑" pitchFamily="2" charset="-122"/>
                <a:ea typeface="华文细黑" pitchFamily="2" charset="-122"/>
              </a:rPr>
              <a:t>2013-05-27</a:t>
            </a:r>
            <a:r>
              <a:rPr lang="zh-CN" altLang="en-US" dirty="0" smtClean="0">
                <a:solidFill>
                  <a:schemeClr val="tx1"/>
                </a:solidFill>
                <a:latin typeface="华文细黑" pitchFamily="2" charset="-122"/>
                <a:ea typeface="华文细黑" pitchFamily="2" charset="-122"/>
              </a:rPr>
              <a:t>日。</a:t>
            </a:r>
          </a:p>
          <a:p>
            <a:endParaRPr lang="zh-CN" altLang="en-US" dirty="0"/>
          </a:p>
        </p:txBody>
      </p:sp>
      <p:pic>
        <p:nvPicPr>
          <p:cNvPr id="5122" name="Picture 2"/>
          <p:cNvPicPr>
            <a:picLocks noChangeAspect="1" noChangeArrowheads="1"/>
          </p:cNvPicPr>
          <p:nvPr/>
        </p:nvPicPr>
        <p:blipFill>
          <a:blip r:embed="rId2" cstate="print"/>
          <a:srcRect/>
          <a:stretch>
            <a:fillRect/>
          </a:stretch>
        </p:blipFill>
        <p:spPr bwMode="auto">
          <a:xfrm>
            <a:off x="395536" y="2204864"/>
            <a:ext cx="7058025" cy="379095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854968"/>
          </a:xfrm>
        </p:spPr>
        <p:txBody>
          <a:bodyPr/>
          <a:lstStyle/>
          <a:p>
            <a:endParaRPr lang="zh-CN" altLang="en-US" dirty="0"/>
          </a:p>
        </p:txBody>
      </p:sp>
      <p:sp>
        <p:nvSpPr>
          <p:cNvPr id="3" name="内容占位符 2"/>
          <p:cNvSpPr>
            <a:spLocks noGrp="1"/>
          </p:cNvSpPr>
          <p:nvPr>
            <p:ph idx="1"/>
          </p:nvPr>
        </p:nvSpPr>
        <p:spPr/>
        <p:txBody>
          <a:bodyPr/>
          <a:lstStyle/>
          <a:p>
            <a:r>
              <a:rPr lang="zh-CN" altLang="en-US" dirty="0" smtClean="0">
                <a:solidFill>
                  <a:schemeClr val="tx1"/>
                </a:solidFill>
                <a:latin typeface="华文细黑" pitchFamily="2" charset="-122"/>
                <a:ea typeface="华文细黑" pitchFamily="2" charset="-122"/>
              </a:rPr>
              <a:t>制令单</a:t>
            </a:r>
            <a:r>
              <a:rPr lang="en-US" altLang="zh-CN" dirty="0" smtClean="0">
                <a:solidFill>
                  <a:schemeClr val="tx1"/>
                </a:solidFill>
                <a:latin typeface="华文细黑" pitchFamily="2" charset="-122"/>
                <a:ea typeface="华文细黑" pitchFamily="2" charset="-122"/>
              </a:rPr>
              <a:t>MO13050001</a:t>
            </a:r>
            <a:r>
              <a:rPr lang="zh-CN" altLang="en-US" dirty="0" smtClean="0">
                <a:solidFill>
                  <a:schemeClr val="tx1"/>
                </a:solidFill>
                <a:latin typeface="华文细黑" pitchFamily="2" charset="-122"/>
                <a:ea typeface="华文细黑" pitchFamily="2" charset="-122"/>
              </a:rPr>
              <a:t>有转如下的托外加工单</a:t>
            </a:r>
            <a:endParaRPr lang="zh-CN" altLang="en-US" dirty="0">
              <a:solidFill>
                <a:schemeClr val="tx1"/>
              </a:solidFill>
              <a:latin typeface="华文细黑" pitchFamily="2" charset="-122"/>
              <a:ea typeface="华文细黑" pitchFamily="2" charset="-122"/>
            </a:endParaRPr>
          </a:p>
        </p:txBody>
      </p:sp>
      <p:pic>
        <p:nvPicPr>
          <p:cNvPr id="6146" name="Picture 2"/>
          <p:cNvPicPr>
            <a:picLocks noChangeAspect="1" noChangeArrowheads="1"/>
          </p:cNvPicPr>
          <p:nvPr/>
        </p:nvPicPr>
        <p:blipFill>
          <a:blip r:embed="rId2" cstate="print"/>
          <a:srcRect/>
          <a:stretch>
            <a:fillRect/>
          </a:stretch>
        </p:blipFill>
        <p:spPr bwMode="auto">
          <a:xfrm>
            <a:off x="251520" y="2276872"/>
            <a:ext cx="8543925" cy="33147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sz="4400" dirty="0" smtClean="0">
                <a:latin typeface="华文细黑" pitchFamily="2" charset="-122"/>
                <a:ea typeface="华文细黑" pitchFamily="2" charset="-122"/>
              </a:rPr>
              <a:t>目录</a:t>
            </a:r>
            <a:endParaRPr lang="zh-CN" altLang="en-US" sz="4400" dirty="0">
              <a:latin typeface="华文细黑" pitchFamily="2" charset="-122"/>
              <a:ea typeface="华文细黑" pitchFamily="2" charset="-122"/>
            </a:endParaRPr>
          </a:p>
        </p:txBody>
      </p:sp>
      <p:grpSp>
        <p:nvGrpSpPr>
          <p:cNvPr id="34" name="组合 33"/>
          <p:cNvGrpSpPr/>
          <p:nvPr/>
        </p:nvGrpSpPr>
        <p:grpSpPr>
          <a:xfrm>
            <a:off x="1992760" y="1772816"/>
            <a:ext cx="5099520" cy="467181"/>
            <a:chOff x="1896931" y="2276872"/>
            <a:chExt cx="5099520" cy="467181"/>
          </a:xfrm>
        </p:grpSpPr>
        <p:grpSp>
          <p:nvGrpSpPr>
            <p:cNvPr id="32" name="组合 31"/>
            <p:cNvGrpSpPr/>
            <p:nvPr/>
          </p:nvGrpSpPr>
          <p:grpSpPr>
            <a:xfrm>
              <a:off x="1896931" y="2276872"/>
              <a:ext cx="513989" cy="467181"/>
              <a:chOff x="1896931" y="2276872"/>
              <a:chExt cx="513989" cy="467181"/>
            </a:xfrm>
          </p:grpSpPr>
          <p:pic>
            <p:nvPicPr>
              <p:cNvPr id="27" name="内容占位符 6" descr="mulu.png"/>
              <p:cNvPicPr>
                <a:picLocks noChangeAspect="1"/>
              </p:cNvPicPr>
              <p:nvPr/>
            </p:nvPicPr>
            <p:blipFill>
              <a:blip r:embed="rId3" cstate="print"/>
              <a:stretch>
                <a:fillRect/>
              </a:stretch>
            </p:blipFill>
            <p:spPr>
              <a:xfrm>
                <a:off x="1896931" y="2312005"/>
                <a:ext cx="513989" cy="432048"/>
              </a:xfrm>
              <a:prstGeom prst="rect">
                <a:avLst/>
              </a:prstGeom>
            </p:spPr>
          </p:pic>
          <p:sp>
            <p:nvSpPr>
              <p:cNvPr id="28" name="TextBox 27"/>
              <p:cNvSpPr txBox="1"/>
              <p:nvPr/>
            </p:nvSpPr>
            <p:spPr>
              <a:xfrm>
                <a:off x="1907704" y="2276872"/>
                <a:ext cx="492443" cy="461665"/>
              </a:xfrm>
              <a:prstGeom prst="rect">
                <a:avLst/>
              </a:prstGeom>
              <a:noFill/>
            </p:spPr>
            <p:txBody>
              <a:bodyPr wrap="none" rtlCol="0">
                <a:spAutoFit/>
              </a:bodyPr>
              <a:lstStyle/>
              <a:p>
                <a:r>
                  <a:rPr lang="en-US" altLang="zh-CN" sz="2400" dirty="0" smtClean="0">
                    <a:solidFill>
                      <a:schemeClr val="bg1"/>
                    </a:solidFill>
                    <a:latin typeface="黑体" pitchFamily="2" charset="-122"/>
                    <a:ea typeface="黑体" pitchFamily="2" charset="-122"/>
                  </a:rPr>
                  <a:t>01</a:t>
                </a:r>
                <a:endParaRPr lang="zh-CN" altLang="en-US" sz="2400" dirty="0">
                  <a:solidFill>
                    <a:schemeClr val="bg1"/>
                  </a:solidFill>
                  <a:latin typeface="黑体" pitchFamily="2" charset="-122"/>
                  <a:ea typeface="黑体" pitchFamily="2" charset="-122"/>
                </a:endParaRPr>
              </a:p>
            </p:txBody>
          </p:sp>
        </p:grpSp>
        <p:grpSp>
          <p:nvGrpSpPr>
            <p:cNvPr id="33" name="组合 32"/>
            <p:cNvGrpSpPr/>
            <p:nvPr/>
          </p:nvGrpSpPr>
          <p:grpSpPr>
            <a:xfrm>
              <a:off x="2531955" y="2348880"/>
              <a:ext cx="4464496" cy="369332"/>
              <a:chOff x="2531955" y="2348880"/>
              <a:chExt cx="4464496" cy="369332"/>
            </a:xfrm>
          </p:grpSpPr>
          <p:sp>
            <p:nvSpPr>
              <p:cNvPr id="29" name="TextBox 28"/>
              <p:cNvSpPr txBox="1"/>
              <p:nvPr/>
            </p:nvSpPr>
            <p:spPr>
              <a:xfrm>
                <a:off x="2531955" y="2348880"/>
                <a:ext cx="2031325" cy="369332"/>
              </a:xfrm>
              <a:prstGeom prst="rect">
                <a:avLst/>
              </a:prstGeom>
              <a:noFill/>
            </p:spPr>
            <p:txBody>
              <a:bodyPr wrap="none" rtlCol="0">
                <a:spAutoFit/>
              </a:bodyPr>
              <a:lstStyle/>
              <a:p>
                <a:r>
                  <a:rPr lang="zh-CN" altLang="en-US" dirty="0" smtClean="0">
                    <a:hlinkClick r:id="rId4" action="ppaction://hlinksldjump"/>
                  </a:rPr>
                  <a:t>设定暂估回冲方式</a:t>
                </a:r>
                <a:endParaRPr lang="zh-CN" altLang="en-US" dirty="0"/>
              </a:p>
            </p:txBody>
          </p:sp>
          <p:cxnSp>
            <p:nvCxnSpPr>
              <p:cNvPr id="30" name="直接连接符 29"/>
              <p:cNvCxnSpPr/>
              <p:nvPr/>
            </p:nvCxnSpPr>
            <p:spPr>
              <a:xfrm>
                <a:off x="2531955" y="2708920"/>
                <a:ext cx="446449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9" name="组合 38"/>
          <p:cNvGrpSpPr/>
          <p:nvPr/>
        </p:nvGrpSpPr>
        <p:grpSpPr>
          <a:xfrm>
            <a:off x="1992760" y="2313050"/>
            <a:ext cx="5099520" cy="467181"/>
            <a:chOff x="1896931" y="2276872"/>
            <a:chExt cx="5099520" cy="467181"/>
          </a:xfrm>
        </p:grpSpPr>
        <p:grpSp>
          <p:nvGrpSpPr>
            <p:cNvPr id="40" name="组合 31"/>
            <p:cNvGrpSpPr/>
            <p:nvPr/>
          </p:nvGrpSpPr>
          <p:grpSpPr>
            <a:xfrm>
              <a:off x="1896931" y="2276872"/>
              <a:ext cx="513989" cy="467181"/>
              <a:chOff x="1896931" y="2276872"/>
              <a:chExt cx="513989" cy="467181"/>
            </a:xfrm>
          </p:grpSpPr>
          <p:pic>
            <p:nvPicPr>
              <p:cNvPr id="44" name="内容占位符 6" descr="mulu.png"/>
              <p:cNvPicPr>
                <a:picLocks noChangeAspect="1"/>
              </p:cNvPicPr>
              <p:nvPr/>
            </p:nvPicPr>
            <p:blipFill>
              <a:blip r:embed="rId3" cstate="print"/>
              <a:stretch>
                <a:fillRect/>
              </a:stretch>
            </p:blipFill>
            <p:spPr>
              <a:xfrm>
                <a:off x="1896931" y="2312005"/>
                <a:ext cx="513989" cy="432048"/>
              </a:xfrm>
              <a:prstGeom prst="rect">
                <a:avLst/>
              </a:prstGeom>
            </p:spPr>
          </p:pic>
          <p:sp>
            <p:nvSpPr>
              <p:cNvPr id="45" name="TextBox 44"/>
              <p:cNvSpPr txBox="1"/>
              <p:nvPr/>
            </p:nvSpPr>
            <p:spPr>
              <a:xfrm>
                <a:off x="1907704" y="2276872"/>
                <a:ext cx="492443" cy="461665"/>
              </a:xfrm>
              <a:prstGeom prst="rect">
                <a:avLst/>
              </a:prstGeom>
              <a:noFill/>
            </p:spPr>
            <p:txBody>
              <a:bodyPr wrap="none" rtlCol="0">
                <a:spAutoFit/>
              </a:bodyPr>
              <a:lstStyle/>
              <a:p>
                <a:r>
                  <a:rPr lang="en-US" altLang="zh-CN" sz="2400" dirty="0" smtClean="0">
                    <a:solidFill>
                      <a:schemeClr val="bg1"/>
                    </a:solidFill>
                    <a:latin typeface="黑体" pitchFamily="2" charset="-122"/>
                    <a:ea typeface="黑体" pitchFamily="2" charset="-122"/>
                  </a:rPr>
                  <a:t>02</a:t>
                </a:r>
                <a:endParaRPr lang="zh-CN" altLang="en-US" sz="2400" dirty="0">
                  <a:solidFill>
                    <a:schemeClr val="bg1"/>
                  </a:solidFill>
                  <a:latin typeface="黑体" pitchFamily="2" charset="-122"/>
                  <a:ea typeface="黑体" pitchFamily="2" charset="-122"/>
                </a:endParaRPr>
              </a:p>
            </p:txBody>
          </p:sp>
        </p:grpSp>
        <p:grpSp>
          <p:nvGrpSpPr>
            <p:cNvPr id="41" name="组合 32"/>
            <p:cNvGrpSpPr/>
            <p:nvPr/>
          </p:nvGrpSpPr>
          <p:grpSpPr>
            <a:xfrm>
              <a:off x="2531955" y="2348880"/>
              <a:ext cx="4464496" cy="369332"/>
              <a:chOff x="2531955" y="2348880"/>
              <a:chExt cx="4464496" cy="369332"/>
            </a:xfrm>
          </p:grpSpPr>
          <p:sp>
            <p:nvSpPr>
              <p:cNvPr id="42" name="TextBox 41"/>
              <p:cNvSpPr txBox="1"/>
              <p:nvPr/>
            </p:nvSpPr>
            <p:spPr>
              <a:xfrm>
                <a:off x="2531955" y="2348880"/>
                <a:ext cx="2492990" cy="369332"/>
              </a:xfrm>
              <a:prstGeom prst="rect">
                <a:avLst/>
              </a:prstGeom>
              <a:noFill/>
            </p:spPr>
            <p:txBody>
              <a:bodyPr wrap="none" rtlCol="0">
                <a:spAutoFit/>
              </a:bodyPr>
              <a:lstStyle/>
              <a:p>
                <a:r>
                  <a:rPr lang="zh-CN" altLang="en-US" dirty="0" smtClean="0">
                    <a:hlinkClick r:id="rId5" action="ppaction://hlinksldjump"/>
                  </a:rPr>
                  <a:t>介绍逐单回冲入库流程</a:t>
                </a:r>
                <a:endParaRPr lang="zh-CN" altLang="en-US" dirty="0"/>
              </a:p>
            </p:txBody>
          </p:sp>
          <p:cxnSp>
            <p:nvCxnSpPr>
              <p:cNvPr id="43" name="直接连接符 42"/>
              <p:cNvCxnSpPr/>
              <p:nvPr/>
            </p:nvCxnSpPr>
            <p:spPr>
              <a:xfrm>
                <a:off x="2531955" y="2708920"/>
                <a:ext cx="446449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6" name="组合 45"/>
          <p:cNvGrpSpPr/>
          <p:nvPr/>
        </p:nvGrpSpPr>
        <p:grpSpPr>
          <a:xfrm>
            <a:off x="1992760" y="2853284"/>
            <a:ext cx="5099520" cy="467181"/>
            <a:chOff x="1896931" y="2276872"/>
            <a:chExt cx="5099520" cy="467181"/>
          </a:xfrm>
        </p:grpSpPr>
        <p:grpSp>
          <p:nvGrpSpPr>
            <p:cNvPr id="47" name="组合 31"/>
            <p:cNvGrpSpPr/>
            <p:nvPr/>
          </p:nvGrpSpPr>
          <p:grpSpPr>
            <a:xfrm>
              <a:off x="1896931" y="2276872"/>
              <a:ext cx="513989" cy="467181"/>
              <a:chOff x="1896931" y="2276872"/>
              <a:chExt cx="513989" cy="467181"/>
            </a:xfrm>
          </p:grpSpPr>
          <p:pic>
            <p:nvPicPr>
              <p:cNvPr id="51" name="内容占位符 6" descr="mulu.png"/>
              <p:cNvPicPr>
                <a:picLocks noChangeAspect="1"/>
              </p:cNvPicPr>
              <p:nvPr/>
            </p:nvPicPr>
            <p:blipFill>
              <a:blip r:embed="rId3" cstate="print"/>
              <a:stretch>
                <a:fillRect/>
              </a:stretch>
            </p:blipFill>
            <p:spPr>
              <a:xfrm>
                <a:off x="1896931" y="2312005"/>
                <a:ext cx="513989" cy="432048"/>
              </a:xfrm>
              <a:prstGeom prst="rect">
                <a:avLst/>
              </a:prstGeom>
            </p:spPr>
          </p:pic>
          <p:sp>
            <p:nvSpPr>
              <p:cNvPr id="52" name="TextBox 51"/>
              <p:cNvSpPr txBox="1"/>
              <p:nvPr/>
            </p:nvSpPr>
            <p:spPr>
              <a:xfrm>
                <a:off x="1907704" y="2276872"/>
                <a:ext cx="492443" cy="461665"/>
              </a:xfrm>
              <a:prstGeom prst="rect">
                <a:avLst/>
              </a:prstGeom>
              <a:noFill/>
            </p:spPr>
            <p:txBody>
              <a:bodyPr wrap="none" rtlCol="0">
                <a:spAutoFit/>
              </a:bodyPr>
              <a:lstStyle/>
              <a:p>
                <a:r>
                  <a:rPr lang="en-US" altLang="zh-CN" sz="2400" dirty="0" smtClean="0">
                    <a:solidFill>
                      <a:schemeClr val="bg1"/>
                    </a:solidFill>
                    <a:latin typeface="黑体" pitchFamily="2" charset="-122"/>
                    <a:ea typeface="黑体" pitchFamily="2" charset="-122"/>
                  </a:rPr>
                  <a:t>03</a:t>
                </a:r>
                <a:endParaRPr lang="zh-CN" altLang="en-US" sz="2400" dirty="0">
                  <a:solidFill>
                    <a:schemeClr val="bg1"/>
                  </a:solidFill>
                  <a:latin typeface="黑体" pitchFamily="2" charset="-122"/>
                  <a:ea typeface="黑体" pitchFamily="2" charset="-122"/>
                </a:endParaRPr>
              </a:p>
            </p:txBody>
          </p:sp>
        </p:grpSp>
        <p:grpSp>
          <p:nvGrpSpPr>
            <p:cNvPr id="48" name="组合 32"/>
            <p:cNvGrpSpPr/>
            <p:nvPr/>
          </p:nvGrpSpPr>
          <p:grpSpPr>
            <a:xfrm>
              <a:off x="2531955" y="2348880"/>
              <a:ext cx="4464496" cy="369332"/>
              <a:chOff x="2531955" y="2348880"/>
              <a:chExt cx="4464496" cy="369332"/>
            </a:xfrm>
          </p:grpSpPr>
          <p:sp>
            <p:nvSpPr>
              <p:cNvPr id="49" name="TextBox 48"/>
              <p:cNvSpPr txBox="1"/>
              <p:nvPr/>
            </p:nvSpPr>
            <p:spPr>
              <a:xfrm>
                <a:off x="2531955" y="2348880"/>
                <a:ext cx="2492990" cy="369332"/>
              </a:xfrm>
              <a:prstGeom prst="rect">
                <a:avLst/>
              </a:prstGeom>
              <a:noFill/>
            </p:spPr>
            <p:txBody>
              <a:bodyPr wrap="none" rtlCol="0">
                <a:spAutoFit/>
              </a:bodyPr>
              <a:lstStyle/>
              <a:p>
                <a:r>
                  <a:rPr lang="zh-CN" altLang="en-US" dirty="0" smtClean="0">
                    <a:hlinkClick r:id="rId6" action="ppaction://hlinksldjump"/>
                  </a:rPr>
                  <a:t>介绍差异调整入库流程</a:t>
                </a:r>
                <a:endParaRPr lang="zh-CN" altLang="en-US" dirty="0"/>
              </a:p>
            </p:txBody>
          </p:sp>
          <p:cxnSp>
            <p:nvCxnSpPr>
              <p:cNvPr id="50" name="直接连接符 49"/>
              <p:cNvCxnSpPr/>
              <p:nvPr/>
            </p:nvCxnSpPr>
            <p:spPr>
              <a:xfrm>
                <a:off x="2531955" y="2708920"/>
                <a:ext cx="446449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3" name="组合 52"/>
          <p:cNvGrpSpPr/>
          <p:nvPr/>
        </p:nvGrpSpPr>
        <p:grpSpPr>
          <a:xfrm>
            <a:off x="1992760" y="3393518"/>
            <a:ext cx="5099520" cy="467181"/>
            <a:chOff x="1896931" y="2276872"/>
            <a:chExt cx="5099520" cy="467181"/>
          </a:xfrm>
        </p:grpSpPr>
        <p:grpSp>
          <p:nvGrpSpPr>
            <p:cNvPr id="54" name="组合 31"/>
            <p:cNvGrpSpPr/>
            <p:nvPr/>
          </p:nvGrpSpPr>
          <p:grpSpPr>
            <a:xfrm>
              <a:off x="1896931" y="2276872"/>
              <a:ext cx="513989" cy="467181"/>
              <a:chOff x="1896931" y="2276872"/>
              <a:chExt cx="513989" cy="467181"/>
            </a:xfrm>
          </p:grpSpPr>
          <p:pic>
            <p:nvPicPr>
              <p:cNvPr id="58" name="内容占位符 6" descr="mulu.png"/>
              <p:cNvPicPr>
                <a:picLocks noChangeAspect="1"/>
              </p:cNvPicPr>
              <p:nvPr/>
            </p:nvPicPr>
            <p:blipFill>
              <a:blip r:embed="rId3" cstate="print"/>
              <a:stretch>
                <a:fillRect/>
              </a:stretch>
            </p:blipFill>
            <p:spPr>
              <a:xfrm>
                <a:off x="1896931" y="2312005"/>
                <a:ext cx="513989" cy="432048"/>
              </a:xfrm>
              <a:prstGeom prst="rect">
                <a:avLst/>
              </a:prstGeom>
            </p:spPr>
          </p:pic>
          <p:sp>
            <p:nvSpPr>
              <p:cNvPr id="59" name="TextBox 58"/>
              <p:cNvSpPr txBox="1"/>
              <p:nvPr/>
            </p:nvSpPr>
            <p:spPr>
              <a:xfrm>
                <a:off x="1907704" y="2276872"/>
                <a:ext cx="492443" cy="461665"/>
              </a:xfrm>
              <a:prstGeom prst="rect">
                <a:avLst/>
              </a:prstGeom>
              <a:noFill/>
            </p:spPr>
            <p:txBody>
              <a:bodyPr wrap="none" rtlCol="0">
                <a:spAutoFit/>
              </a:bodyPr>
              <a:lstStyle/>
              <a:p>
                <a:r>
                  <a:rPr lang="en-US" altLang="zh-CN" sz="2400" dirty="0" smtClean="0">
                    <a:solidFill>
                      <a:schemeClr val="bg1"/>
                    </a:solidFill>
                    <a:latin typeface="黑体" pitchFamily="2" charset="-122"/>
                    <a:ea typeface="黑体" pitchFamily="2" charset="-122"/>
                  </a:rPr>
                  <a:t>04</a:t>
                </a:r>
                <a:endParaRPr lang="zh-CN" altLang="en-US" sz="2400" dirty="0">
                  <a:solidFill>
                    <a:schemeClr val="bg1"/>
                  </a:solidFill>
                  <a:latin typeface="黑体" pitchFamily="2" charset="-122"/>
                  <a:ea typeface="黑体" pitchFamily="2" charset="-122"/>
                </a:endParaRPr>
              </a:p>
            </p:txBody>
          </p:sp>
        </p:grpSp>
        <p:grpSp>
          <p:nvGrpSpPr>
            <p:cNvPr id="55" name="组合 32"/>
            <p:cNvGrpSpPr/>
            <p:nvPr/>
          </p:nvGrpSpPr>
          <p:grpSpPr>
            <a:xfrm>
              <a:off x="2531955" y="2348880"/>
              <a:ext cx="4464496" cy="369332"/>
              <a:chOff x="2531955" y="2348880"/>
              <a:chExt cx="4464496" cy="369332"/>
            </a:xfrm>
          </p:grpSpPr>
          <p:sp>
            <p:nvSpPr>
              <p:cNvPr id="56" name="TextBox 55"/>
              <p:cNvSpPr txBox="1"/>
              <p:nvPr/>
            </p:nvSpPr>
            <p:spPr>
              <a:xfrm>
                <a:off x="2531955" y="2348880"/>
                <a:ext cx="2031325" cy="369332"/>
              </a:xfrm>
              <a:prstGeom prst="rect">
                <a:avLst/>
              </a:prstGeom>
              <a:noFill/>
            </p:spPr>
            <p:txBody>
              <a:bodyPr wrap="none" rtlCol="0">
                <a:spAutoFit/>
              </a:bodyPr>
              <a:lstStyle/>
              <a:p>
                <a:r>
                  <a:rPr lang="zh-CN" altLang="en-US" dirty="0" smtClean="0">
                    <a:hlinkClick r:id="rId7" action="ppaction://hlinksldjump"/>
                  </a:rPr>
                  <a:t>逐单回冲详细介绍</a:t>
                </a:r>
                <a:endParaRPr lang="zh-CN" altLang="en-US" dirty="0"/>
              </a:p>
            </p:txBody>
          </p:sp>
          <p:cxnSp>
            <p:nvCxnSpPr>
              <p:cNvPr id="57" name="直接连接符 56"/>
              <p:cNvCxnSpPr/>
              <p:nvPr/>
            </p:nvCxnSpPr>
            <p:spPr>
              <a:xfrm>
                <a:off x="2531955" y="2708920"/>
                <a:ext cx="446449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0" name="组合 59"/>
          <p:cNvGrpSpPr/>
          <p:nvPr/>
        </p:nvGrpSpPr>
        <p:grpSpPr>
          <a:xfrm>
            <a:off x="1992760" y="3933753"/>
            <a:ext cx="5099520" cy="703347"/>
            <a:chOff x="1896931" y="2276872"/>
            <a:chExt cx="5099520" cy="888307"/>
          </a:xfrm>
        </p:grpSpPr>
        <p:grpSp>
          <p:nvGrpSpPr>
            <p:cNvPr id="61" name="组合 31"/>
            <p:cNvGrpSpPr/>
            <p:nvPr/>
          </p:nvGrpSpPr>
          <p:grpSpPr>
            <a:xfrm>
              <a:off x="1896931" y="2276872"/>
              <a:ext cx="513989" cy="467181"/>
              <a:chOff x="1896931" y="2276872"/>
              <a:chExt cx="513989" cy="467181"/>
            </a:xfrm>
          </p:grpSpPr>
          <p:pic>
            <p:nvPicPr>
              <p:cNvPr id="65" name="内容占位符 6" descr="mulu.png"/>
              <p:cNvPicPr>
                <a:picLocks noChangeAspect="1"/>
              </p:cNvPicPr>
              <p:nvPr/>
            </p:nvPicPr>
            <p:blipFill>
              <a:blip r:embed="rId3" cstate="print"/>
              <a:stretch>
                <a:fillRect/>
              </a:stretch>
            </p:blipFill>
            <p:spPr>
              <a:xfrm>
                <a:off x="1896931" y="2312005"/>
                <a:ext cx="513989" cy="432048"/>
              </a:xfrm>
              <a:prstGeom prst="rect">
                <a:avLst/>
              </a:prstGeom>
            </p:spPr>
          </p:pic>
          <p:sp>
            <p:nvSpPr>
              <p:cNvPr id="66" name="TextBox 65"/>
              <p:cNvSpPr txBox="1"/>
              <p:nvPr/>
            </p:nvSpPr>
            <p:spPr>
              <a:xfrm>
                <a:off x="1907704" y="2276872"/>
                <a:ext cx="492443" cy="461665"/>
              </a:xfrm>
              <a:prstGeom prst="rect">
                <a:avLst/>
              </a:prstGeom>
              <a:noFill/>
            </p:spPr>
            <p:txBody>
              <a:bodyPr wrap="none" rtlCol="0">
                <a:spAutoFit/>
              </a:bodyPr>
              <a:lstStyle/>
              <a:p>
                <a:r>
                  <a:rPr lang="en-US" altLang="zh-CN" sz="2400" dirty="0" smtClean="0">
                    <a:solidFill>
                      <a:schemeClr val="bg1"/>
                    </a:solidFill>
                    <a:latin typeface="黑体" pitchFamily="2" charset="-122"/>
                    <a:ea typeface="黑体" pitchFamily="2" charset="-122"/>
                  </a:rPr>
                  <a:t>05</a:t>
                </a:r>
                <a:endParaRPr lang="zh-CN" altLang="en-US" sz="2400" dirty="0">
                  <a:solidFill>
                    <a:schemeClr val="bg1"/>
                  </a:solidFill>
                  <a:latin typeface="黑体" pitchFamily="2" charset="-122"/>
                  <a:ea typeface="黑体" pitchFamily="2" charset="-122"/>
                </a:endParaRPr>
              </a:p>
            </p:txBody>
          </p:sp>
        </p:grpSp>
        <p:grpSp>
          <p:nvGrpSpPr>
            <p:cNvPr id="62" name="组合 32"/>
            <p:cNvGrpSpPr/>
            <p:nvPr/>
          </p:nvGrpSpPr>
          <p:grpSpPr>
            <a:xfrm>
              <a:off x="2531955" y="2348881"/>
              <a:ext cx="4464496" cy="816298"/>
              <a:chOff x="2531955" y="2348881"/>
              <a:chExt cx="4464496" cy="816298"/>
            </a:xfrm>
          </p:grpSpPr>
          <p:sp>
            <p:nvSpPr>
              <p:cNvPr id="63" name="TextBox 62"/>
              <p:cNvSpPr txBox="1"/>
              <p:nvPr/>
            </p:nvSpPr>
            <p:spPr>
              <a:xfrm>
                <a:off x="2531955" y="2348881"/>
                <a:ext cx="2736304" cy="816298"/>
              </a:xfrm>
              <a:prstGeom prst="rect">
                <a:avLst/>
              </a:prstGeom>
              <a:noFill/>
            </p:spPr>
            <p:txBody>
              <a:bodyPr wrap="square" rtlCol="0">
                <a:spAutoFit/>
              </a:bodyPr>
              <a:lstStyle/>
              <a:p>
                <a:r>
                  <a:rPr lang="zh-CN" altLang="en-US" dirty="0" smtClean="0">
                    <a:hlinkClick r:id="rId8" action="ppaction://hlinksldjump"/>
                  </a:rPr>
                  <a:t>差异调整详细介绍</a:t>
                </a:r>
                <a:endParaRPr lang="en-US" altLang="zh-CN" dirty="0" smtClean="0"/>
              </a:p>
              <a:p>
                <a:endParaRPr lang="zh-CN" altLang="en-US" dirty="0"/>
              </a:p>
            </p:txBody>
          </p:sp>
          <p:cxnSp>
            <p:nvCxnSpPr>
              <p:cNvPr id="64" name="直接连接符 63"/>
              <p:cNvCxnSpPr/>
              <p:nvPr/>
            </p:nvCxnSpPr>
            <p:spPr>
              <a:xfrm>
                <a:off x="2531955" y="2708920"/>
                <a:ext cx="446449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solidFill>
                  <a:schemeClr val="tx1"/>
                </a:solidFill>
                <a:latin typeface="华文细黑" pitchFamily="2" charset="-122"/>
                <a:ea typeface="华文细黑" pitchFamily="2" charset="-122"/>
              </a:rPr>
              <a:t>托外厂商送货回来，但托工费用还没有确定，先暂估托工单价是</a:t>
            </a:r>
            <a:r>
              <a:rPr lang="en-US" altLang="zh-CN" dirty="0" smtClean="0">
                <a:solidFill>
                  <a:schemeClr val="tx1"/>
                </a:solidFill>
                <a:latin typeface="华文细黑" pitchFamily="2" charset="-122"/>
                <a:ea typeface="华文细黑" pitchFamily="2" charset="-122"/>
              </a:rPr>
              <a:t>10</a:t>
            </a:r>
            <a:r>
              <a:rPr lang="zh-CN" altLang="en-US" dirty="0" smtClean="0">
                <a:solidFill>
                  <a:schemeClr val="tx1"/>
                </a:solidFill>
                <a:latin typeface="华文细黑" pitchFamily="2" charset="-122"/>
                <a:ea typeface="华文细黑" pitchFamily="2" charset="-122"/>
              </a:rPr>
              <a:t>元，暂估金额是</a:t>
            </a:r>
            <a:r>
              <a:rPr lang="en-US" altLang="zh-CN" dirty="0" smtClean="0">
                <a:solidFill>
                  <a:schemeClr val="tx1"/>
                </a:solidFill>
                <a:latin typeface="华文细黑" pitchFamily="2" charset="-122"/>
                <a:ea typeface="华文细黑" pitchFamily="2" charset="-122"/>
              </a:rPr>
              <a:t>100</a:t>
            </a:r>
            <a:r>
              <a:rPr lang="zh-CN" altLang="en-US" dirty="0" smtClean="0">
                <a:solidFill>
                  <a:schemeClr val="tx1"/>
                </a:solidFill>
                <a:latin typeface="华文细黑" pitchFamily="2" charset="-122"/>
                <a:ea typeface="华文细黑" pitchFamily="2" charset="-122"/>
              </a:rPr>
              <a:t>元。</a:t>
            </a:r>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即将托外加工单</a:t>
            </a:r>
            <a:r>
              <a:rPr lang="en-US" altLang="zh-CN" dirty="0" smtClean="0">
                <a:solidFill>
                  <a:schemeClr val="tx1"/>
                </a:solidFill>
                <a:latin typeface="华文细黑" pitchFamily="2" charset="-122"/>
                <a:ea typeface="华文细黑" pitchFamily="2" charset="-122"/>
              </a:rPr>
              <a:t>TW13050001，</a:t>
            </a:r>
            <a:r>
              <a:rPr lang="zh-CN" altLang="en-US" dirty="0" smtClean="0">
                <a:solidFill>
                  <a:schemeClr val="tx1"/>
                </a:solidFill>
                <a:latin typeface="华文细黑" pitchFamily="2" charset="-122"/>
                <a:ea typeface="华文细黑" pitchFamily="2" charset="-122"/>
              </a:rPr>
              <a:t>转托外加工缴回单。产生如下的托外加工缴回单。</a:t>
            </a:r>
            <a:endParaRPr lang="en-US" altLang="zh-CN" dirty="0" smtClean="0">
              <a:solidFill>
                <a:schemeClr val="tx1"/>
              </a:solidFill>
              <a:latin typeface="华文细黑" pitchFamily="2" charset="-122"/>
              <a:ea typeface="华文细黑" pitchFamily="2" charset="-122"/>
            </a:endParaRPr>
          </a:p>
          <a:p>
            <a:endParaRPr lang="zh-CN" altLang="en-US" dirty="0"/>
          </a:p>
        </p:txBody>
      </p:sp>
      <p:pic>
        <p:nvPicPr>
          <p:cNvPr id="7171" name="Picture 3"/>
          <p:cNvPicPr>
            <a:picLocks noChangeAspect="1" noChangeArrowheads="1"/>
          </p:cNvPicPr>
          <p:nvPr/>
        </p:nvPicPr>
        <p:blipFill>
          <a:blip r:embed="rId2" cstate="print"/>
          <a:srcRect/>
          <a:stretch>
            <a:fillRect/>
          </a:stretch>
        </p:blipFill>
        <p:spPr bwMode="auto">
          <a:xfrm>
            <a:off x="611560" y="3140968"/>
            <a:ext cx="7439025" cy="23241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solidFill>
                  <a:schemeClr val="tx1"/>
                </a:solidFill>
                <a:latin typeface="华文细黑" pitchFamily="2" charset="-122"/>
                <a:ea typeface="华文细黑" pitchFamily="2" charset="-122"/>
              </a:rPr>
              <a:t>收到托工厂商的发票，即托工单价确定以后，通过进货立帐收票作业立帐开票。</a:t>
            </a:r>
            <a:endParaRPr lang="en-US" altLang="zh-CN" dirty="0" smtClean="0">
              <a:solidFill>
                <a:schemeClr val="tx1"/>
              </a:solidFill>
              <a:latin typeface="华文细黑" pitchFamily="2" charset="-122"/>
              <a:ea typeface="华文细黑" pitchFamily="2" charset="-122"/>
            </a:endParaRPr>
          </a:p>
          <a:p>
            <a:r>
              <a:rPr lang="zh-CN" altLang="en-US" dirty="0" smtClean="0">
                <a:solidFill>
                  <a:schemeClr val="tx1"/>
                </a:solidFill>
                <a:latin typeface="华文细黑" pitchFamily="2" charset="-122"/>
                <a:ea typeface="华文细黑" pitchFamily="2" charset="-122"/>
              </a:rPr>
              <a:t>收到发票的日期是</a:t>
            </a:r>
            <a:r>
              <a:rPr lang="en-US" altLang="zh-CN" dirty="0" smtClean="0">
                <a:solidFill>
                  <a:schemeClr val="tx1"/>
                </a:solidFill>
                <a:latin typeface="华文细黑" pitchFamily="2" charset="-122"/>
                <a:ea typeface="华文细黑" pitchFamily="2" charset="-122"/>
              </a:rPr>
              <a:t>2013-06-01</a:t>
            </a:r>
            <a:r>
              <a:rPr lang="zh-CN" altLang="en-US" dirty="0" smtClean="0">
                <a:solidFill>
                  <a:schemeClr val="tx1"/>
                </a:solidFill>
                <a:latin typeface="华文细黑" pitchFamily="2" charset="-122"/>
                <a:ea typeface="华文细黑" pitchFamily="2" charset="-122"/>
              </a:rPr>
              <a:t>日，加工费是</a:t>
            </a:r>
            <a:r>
              <a:rPr lang="en-US" altLang="zh-CN" dirty="0" smtClean="0">
                <a:solidFill>
                  <a:schemeClr val="tx1"/>
                </a:solidFill>
                <a:latin typeface="华文细黑" pitchFamily="2" charset="-122"/>
                <a:ea typeface="华文细黑" pitchFamily="2" charset="-122"/>
              </a:rPr>
              <a:t>120</a:t>
            </a:r>
            <a:r>
              <a:rPr lang="zh-CN" altLang="en-US" dirty="0" smtClean="0">
                <a:solidFill>
                  <a:schemeClr val="tx1"/>
                </a:solidFill>
                <a:latin typeface="华文细黑" pitchFamily="2" charset="-122"/>
                <a:ea typeface="华文细黑" pitchFamily="2" charset="-122"/>
              </a:rPr>
              <a:t>元。</a:t>
            </a:r>
            <a:endParaRPr lang="en-US" altLang="zh-CN" dirty="0" smtClean="0">
              <a:solidFill>
                <a:schemeClr val="tx1"/>
              </a:solidFill>
              <a:latin typeface="华文细黑" pitchFamily="2" charset="-122"/>
              <a:ea typeface="华文细黑" pitchFamily="2" charset="-122"/>
            </a:endParaRPr>
          </a:p>
          <a:p>
            <a:endParaRPr lang="zh-CN" altLang="en-US" dirty="0">
              <a:solidFill>
                <a:schemeClr val="tx1"/>
              </a:solidFill>
              <a:latin typeface="华文细黑" pitchFamily="2" charset="-122"/>
              <a:ea typeface="华文细黑" pitchFamily="2" charset="-122"/>
            </a:endParaRPr>
          </a:p>
        </p:txBody>
      </p:sp>
      <p:pic>
        <p:nvPicPr>
          <p:cNvPr id="8194" name="Picture 2"/>
          <p:cNvPicPr>
            <a:picLocks noChangeAspect="1" noChangeArrowheads="1"/>
          </p:cNvPicPr>
          <p:nvPr/>
        </p:nvPicPr>
        <p:blipFill>
          <a:blip r:embed="rId2" cstate="print"/>
          <a:srcRect/>
          <a:stretch>
            <a:fillRect/>
          </a:stretch>
        </p:blipFill>
        <p:spPr bwMode="auto">
          <a:xfrm>
            <a:off x="539552" y="2780928"/>
            <a:ext cx="7953375" cy="254317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566936"/>
          </a:xfrm>
        </p:spPr>
        <p:txBody>
          <a:bodyPr/>
          <a:lstStyle/>
          <a:p>
            <a:endParaRPr lang="zh-CN" altLang="en-US" dirty="0"/>
          </a:p>
        </p:txBody>
      </p:sp>
      <p:sp>
        <p:nvSpPr>
          <p:cNvPr id="3" name="内容占位符 2"/>
          <p:cNvSpPr>
            <a:spLocks noGrp="1"/>
          </p:cNvSpPr>
          <p:nvPr>
            <p:ph idx="1"/>
          </p:nvPr>
        </p:nvSpPr>
        <p:spPr>
          <a:xfrm>
            <a:off x="302840" y="908720"/>
            <a:ext cx="8229600" cy="4958011"/>
          </a:xfrm>
        </p:spPr>
        <p:txBody>
          <a:bodyPr>
            <a:normAutofit/>
          </a:bodyPr>
          <a:lstStyle/>
          <a:p>
            <a:r>
              <a:rPr lang="zh-CN" altLang="en-US" sz="1600" dirty="0" smtClean="0">
                <a:solidFill>
                  <a:schemeClr val="tx1"/>
                </a:solidFill>
                <a:latin typeface="华文细黑" pitchFamily="2" charset="-122"/>
                <a:ea typeface="华文细黑" pitchFamily="2" charset="-122"/>
              </a:rPr>
              <a:t>暂估差额月末处理作业</a:t>
            </a:r>
            <a:endParaRPr lang="en-US" altLang="zh-CN" sz="1600" dirty="0" smtClean="0">
              <a:solidFill>
                <a:schemeClr val="tx1"/>
              </a:solidFill>
              <a:latin typeface="华文细黑" pitchFamily="2" charset="-122"/>
              <a:ea typeface="华文细黑" pitchFamily="2" charset="-122"/>
            </a:endParaRPr>
          </a:p>
          <a:p>
            <a:r>
              <a:rPr lang="zh-CN" altLang="en-US" sz="1600" dirty="0" smtClean="0">
                <a:solidFill>
                  <a:schemeClr val="tx1"/>
                </a:solidFill>
                <a:latin typeface="华文细黑" pitchFamily="2" charset="-122"/>
                <a:ea typeface="华文细黑" pitchFamily="2" charset="-122"/>
              </a:rPr>
              <a:t>差额处理方式选择暂估差额折让单，由于开票日期是</a:t>
            </a:r>
            <a:r>
              <a:rPr lang="en-US" altLang="zh-CN" sz="1600" dirty="0" smtClean="0">
                <a:solidFill>
                  <a:schemeClr val="tx1"/>
                </a:solidFill>
                <a:latin typeface="华文细黑" pitchFamily="2" charset="-122"/>
                <a:ea typeface="华文细黑" pitchFamily="2" charset="-122"/>
              </a:rPr>
              <a:t>2013-06-01</a:t>
            </a:r>
            <a:r>
              <a:rPr lang="zh-CN" altLang="en-US" sz="1600" dirty="0" smtClean="0">
                <a:solidFill>
                  <a:schemeClr val="tx1"/>
                </a:solidFill>
                <a:latin typeface="华文细黑" pitchFamily="2" charset="-122"/>
                <a:ea typeface="华文细黑" pitchFamily="2" charset="-122"/>
              </a:rPr>
              <a:t>日，所以处理年月选择的是</a:t>
            </a:r>
            <a:r>
              <a:rPr lang="en-US" altLang="zh-CN" sz="1600" dirty="0" smtClean="0">
                <a:solidFill>
                  <a:schemeClr val="tx1"/>
                </a:solidFill>
                <a:latin typeface="华文细黑" pitchFamily="2" charset="-122"/>
                <a:ea typeface="华文细黑" pitchFamily="2" charset="-122"/>
              </a:rPr>
              <a:t>2013-06。</a:t>
            </a:r>
          </a:p>
          <a:p>
            <a:r>
              <a:rPr lang="zh-CN" altLang="en-US" sz="1600" dirty="0" smtClean="0">
                <a:solidFill>
                  <a:schemeClr val="tx1"/>
                </a:solidFill>
                <a:latin typeface="华文细黑" pitchFamily="2" charset="-122"/>
                <a:ea typeface="华文细黑" pitchFamily="2" charset="-122"/>
              </a:rPr>
              <a:t>查询出那张要进行差额处理的进货立帐收票作业单，点击执行，其没有产生托工折让单，而是产生一笔库存调整单。</a:t>
            </a:r>
            <a:endParaRPr lang="zh-CN" altLang="en-US" sz="1600" dirty="0">
              <a:solidFill>
                <a:schemeClr val="tx1"/>
              </a:solidFill>
              <a:latin typeface="华文细黑" pitchFamily="2" charset="-122"/>
              <a:ea typeface="华文细黑" pitchFamily="2" charset="-122"/>
            </a:endParaRPr>
          </a:p>
        </p:txBody>
      </p:sp>
      <p:pic>
        <p:nvPicPr>
          <p:cNvPr id="4098" name="Picture 2"/>
          <p:cNvPicPr>
            <a:picLocks noChangeAspect="1" noChangeArrowheads="1"/>
          </p:cNvPicPr>
          <p:nvPr/>
        </p:nvPicPr>
        <p:blipFill>
          <a:blip r:embed="rId2" cstate="print"/>
          <a:srcRect/>
          <a:stretch>
            <a:fillRect/>
          </a:stretch>
        </p:blipFill>
        <p:spPr bwMode="auto">
          <a:xfrm>
            <a:off x="299839" y="2276872"/>
            <a:ext cx="8844161" cy="257175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485900" y="4591050"/>
            <a:ext cx="7658100" cy="226695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638944"/>
          </a:xfrm>
        </p:spPr>
        <p:txBody>
          <a:bodyPr/>
          <a:lstStyle/>
          <a:p>
            <a:endParaRPr lang="zh-CN" altLang="en-US" dirty="0"/>
          </a:p>
        </p:txBody>
      </p:sp>
      <p:sp>
        <p:nvSpPr>
          <p:cNvPr id="3" name="内容占位符 2"/>
          <p:cNvSpPr>
            <a:spLocks noGrp="1"/>
          </p:cNvSpPr>
          <p:nvPr>
            <p:ph idx="1"/>
          </p:nvPr>
        </p:nvSpPr>
        <p:spPr>
          <a:xfrm>
            <a:off x="302840" y="1124744"/>
            <a:ext cx="8229600" cy="4741987"/>
          </a:xfrm>
        </p:spPr>
        <p:txBody>
          <a:bodyPr/>
          <a:lstStyle/>
          <a:p>
            <a:pPr>
              <a:lnSpc>
                <a:spcPct val="80000"/>
              </a:lnSpc>
              <a:buFont typeface="Wingdings" pitchFamily="2" charset="2"/>
              <a:buChar char="Ø"/>
            </a:pPr>
            <a:r>
              <a:rPr lang="zh-CN" altLang="en-US" dirty="0" smtClean="0">
                <a:solidFill>
                  <a:schemeClr val="tx1"/>
                </a:solidFill>
                <a:latin typeface="华文细黑" pitchFamily="2" charset="-122"/>
                <a:ea typeface="华文细黑" pitchFamily="2" charset="-122"/>
              </a:rPr>
              <a:t>差异调整的注意事项和基础设置</a:t>
            </a:r>
          </a:p>
          <a:p>
            <a:pPr>
              <a:lnSpc>
                <a:spcPct val="80000"/>
              </a:lnSpc>
              <a:buFontTx/>
              <a:buChar char="•"/>
            </a:pPr>
            <a:r>
              <a:rPr lang="zh-CN" altLang="en-US" dirty="0" smtClean="0">
                <a:solidFill>
                  <a:schemeClr val="tx1"/>
                </a:solidFill>
                <a:latin typeface="华文细黑" pitchFamily="2" charset="-122"/>
                <a:ea typeface="华文细黑" pitchFamily="2" charset="-122"/>
                <a:sym typeface="Wingdings" pitchFamily="2" charset="2"/>
              </a:rPr>
              <a:t>当设置为差异调整后</a:t>
            </a:r>
            <a:r>
              <a:rPr lang="en-US" altLang="zh-CN" dirty="0" smtClean="0">
                <a:solidFill>
                  <a:schemeClr val="tx1"/>
                </a:solidFill>
                <a:latin typeface="华文细黑" pitchFamily="2" charset="-122"/>
                <a:ea typeface="华文细黑" pitchFamily="2" charset="-122"/>
                <a:sym typeface="Wingdings" pitchFamily="2" charset="2"/>
              </a:rPr>
              <a:t>:</a:t>
            </a:r>
            <a:r>
              <a:rPr lang="zh-CN" altLang="en-US" dirty="0" smtClean="0">
                <a:solidFill>
                  <a:schemeClr val="tx1"/>
                </a:solidFill>
                <a:latin typeface="华文细黑" pitchFamily="2" charset="-122"/>
                <a:ea typeface="华文细黑" pitchFamily="2" charset="-122"/>
                <a:sym typeface="Wingdings" pitchFamily="2" charset="2"/>
              </a:rPr>
              <a:t>进货流程的相关单据和托外加工流程的相关单据的立帐方式默认改为</a:t>
            </a:r>
            <a:r>
              <a:rPr lang="en-US" altLang="zh-CN" dirty="0" smtClean="0">
                <a:solidFill>
                  <a:schemeClr val="tx1"/>
                </a:solidFill>
                <a:latin typeface="华文细黑" pitchFamily="2" charset="-122"/>
                <a:ea typeface="华文细黑" pitchFamily="2" charset="-122"/>
                <a:sym typeface="Wingdings" pitchFamily="2" charset="2"/>
              </a:rPr>
              <a:t>3.</a:t>
            </a:r>
            <a:r>
              <a:rPr lang="zh-CN" altLang="en-US" dirty="0" smtClean="0">
                <a:solidFill>
                  <a:schemeClr val="tx1"/>
                </a:solidFill>
                <a:latin typeface="华文细黑" pitchFamily="2" charset="-122"/>
                <a:ea typeface="华文细黑" pitchFamily="2" charset="-122"/>
                <a:sym typeface="Wingdings" pitchFamily="2" charset="2"/>
              </a:rPr>
              <a:t>收到发票才立帐，允许手工修改为不立帐。</a:t>
            </a:r>
            <a:endParaRPr lang="en-US" altLang="zh-CN" dirty="0" smtClean="0">
              <a:solidFill>
                <a:schemeClr val="tx1"/>
              </a:solidFill>
              <a:latin typeface="华文细黑" pitchFamily="2" charset="-122"/>
              <a:ea typeface="华文细黑" pitchFamily="2" charset="-122"/>
              <a:sym typeface="Wingdings" pitchFamily="2" charset="2"/>
            </a:endParaRPr>
          </a:p>
          <a:p>
            <a:pPr>
              <a:lnSpc>
                <a:spcPct val="80000"/>
              </a:lnSpc>
              <a:buFontTx/>
              <a:buChar char="•"/>
            </a:pPr>
            <a:r>
              <a:rPr lang="zh-CN" altLang="en-US" dirty="0" smtClean="0">
                <a:solidFill>
                  <a:schemeClr val="tx1"/>
                </a:solidFill>
                <a:latin typeface="华文细黑" pitchFamily="2" charset="-122"/>
                <a:ea typeface="华文细黑" pitchFamily="2" charset="-122"/>
                <a:sym typeface="Wingdings" pitchFamily="2" charset="2"/>
              </a:rPr>
              <a:t>如果要选择单张立帐时，则需要勾选即收发票，并且输入发票号码。</a:t>
            </a:r>
          </a:p>
          <a:p>
            <a:endParaRPr lang="zh-CN" altLang="en-US" dirty="0"/>
          </a:p>
        </p:txBody>
      </p:sp>
      <p:pic>
        <p:nvPicPr>
          <p:cNvPr id="9219" name="Picture 3"/>
          <p:cNvPicPr>
            <a:picLocks noChangeAspect="1" noChangeArrowheads="1"/>
          </p:cNvPicPr>
          <p:nvPr/>
        </p:nvPicPr>
        <p:blipFill>
          <a:blip r:embed="rId2" cstate="print"/>
          <a:srcRect/>
          <a:stretch>
            <a:fillRect/>
          </a:stretch>
        </p:blipFill>
        <p:spPr bwMode="auto">
          <a:xfrm>
            <a:off x="611560" y="2348880"/>
            <a:ext cx="7810500" cy="4077072"/>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710952"/>
          </a:xfrm>
        </p:spPr>
        <p:txBody>
          <a:bodyPr/>
          <a:lstStyle/>
          <a:p>
            <a:endParaRPr lang="zh-CN" altLang="en-US" dirty="0"/>
          </a:p>
        </p:txBody>
      </p:sp>
      <p:sp>
        <p:nvSpPr>
          <p:cNvPr id="3" name="内容占位符 2"/>
          <p:cNvSpPr>
            <a:spLocks noGrp="1"/>
          </p:cNvSpPr>
          <p:nvPr>
            <p:ph idx="1"/>
          </p:nvPr>
        </p:nvSpPr>
        <p:spPr>
          <a:xfrm>
            <a:off x="302840" y="1124744"/>
            <a:ext cx="8229600" cy="4741987"/>
          </a:xfrm>
        </p:spPr>
        <p:txBody>
          <a:bodyPr/>
          <a:lstStyle/>
          <a:p>
            <a:r>
              <a:rPr lang="zh-CN" altLang="en-US" dirty="0" smtClean="0">
                <a:solidFill>
                  <a:schemeClr val="tx1"/>
                </a:solidFill>
                <a:latin typeface="华文细黑" pitchFamily="2" charset="-122"/>
                <a:ea typeface="华文细黑" pitchFamily="2" charset="-122"/>
              </a:rPr>
              <a:t>在客户厂商资料设定</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帐款</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会计科目下增加了：暂估应付帐款。如果这里输入了会计科目，则凭证切暂估应付帐款时，会优先取这里输入的会计科目的。</a:t>
            </a:r>
          </a:p>
          <a:p>
            <a:endParaRPr lang="zh-CN" altLang="en-US" dirty="0"/>
          </a:p>
        </p:txBody>
      </p:sp>
      <p:pic>
        <p:nvPicPr>
          <p:cNvPr id="1026" name="Picture 2"/>
          <p:cNvPicPr>
            <a:picLocks noChangeAspect="1" noChangeArrowheads="1"/>
          </p:cNvPicPr>
          <p:nvPr/>
        </p:nvPicPr>
        <p:blipFill>
          <a:blip r:embed="rId2" cstate="print"/>
          <a:srcRect/>
          <a:stretch>
            <a:fillRect/>
          </a:stretch>
        </p:blipFill>
        <p:spPr bwMode="auto">
          <a:xfrm>
            <a:off x="611560" y="2132856"/>
            <a:ext cx="6819900" cy="4581128"/>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566936"/>
          </a:xfrm>
        </p:spPr>
        <p:txBody>
          <a:bodyPr/>
          <a:lstStyle/>
          <a:p>
            <a:endParaRPr lang="zh-CN" altLang="en-US" dirty="0"/>
          </a:p>
        </p:txBody>
      </p:sp>
      <p:sp>
        <p:nvSpPr>
          <p:cNvPr id="3" name="内容占位符 2"/>
          <p:cNvSpPr>
            <a:spLocks noGrp="1"/>
          </p:cNvSpPr>
          <p:nvPr>
            <p:ph idx="1"/>
          </p:nvPr>
        </p:nvSpPr>
        <p:spPr>
          <a:xfrm>
            <a:off x="302840" y="1340768"/>
            <a:ext cx="8229600" cy="4525963"/>
          </a:xfrm>
        </p:spPr>
        <p:txBody>
          <a:bodyPr/>
          <a:lstStyle/>
          <a:p>
            <a:pPr>
              <a:buFontTx/>
              <a:buChar char="•"/>
            </a:pPr>
            <a:r>
              <a:rPr lang="zh-CN" altLang="en-US" sz="2400" dirty="0" smtClean="0">
                <a:solidFill>
                  <a:schemeClr val="tx1"/>
                </a:solidFill>
                <a:latin typeface="华文细黑" pitchFamily="2" charset="-122"/>
                <a:ea typeface="华文细黑" pitchFamily="2" charset="-122"/>
              </a:rPr>
              <a:t>暂估单、暂估回冲单、暂估退回单等单据都不能打开。若用户以前是有走暂估单</a:t>
            </a:r>
            <a:r>
              <a:rPr lang="en-US" altLang="zh-CN" sz="2400" dirty="0" smtClean="0">
                <a:solidFill>
                  <a:schemeClr val="tx1"/>
                </a:solidFill>
                <a:latin typeface="华文细黑" pitchFamily="2" charset="-122"/>
                <a:ea typeface="华文细黑" pitchFamily="2" charset="-122"/>
              </a:rPr>
              <a:t>(</a:t>
            </a:r>
            <a:r>
              <a:rPr lang="zh-CN" altLang="en-US" sz="2400" dirty="0" smtClean="0">
                <a:solidFill>
                  <a:schemeClr val="tx1"/>
                </a:solidFill>
                <a:latin typeface="华文细黑" pitchFamily="2" charset="-122"/>
                <a:ea typeface="华文细黑" pitchFamily="2" charset="-122"/>
              </a:rPr>
              <a:t>逐单回冲流程</a:t>
            </a:r>
            <a:r>
              <a:rPr lang="en-US" altLang="zh-CN" sz="2400" dirty="0" smtClean="0">
                <a:solidFill>
                  <a:schemeClr val="tx1"/>
                </a:solidFill>
                <a:latin typeface="华文细黑" pitchFamily="2" charset="-122"/>
                <a:ea typeface="华文细黑" pitchFamily="2" charset="-122"/>
              </a:rPr>
              <a:t>)</a:t>
            </a:r>
            <a:r>
              <a:rPr lang="zh-CN" altLang="en-US" sz="2400" dirty="0" smtClean="0">
                <a:solidFill>
                  <a:schemeClr val="tx1"/>
                </a:solidFill>
                <a:latin typeface="华文细黑" pitchFamily="2" charset="-122"/>
                <a:ea typeface="华文细黑" pitchFamily="2" charset="-122"/>
              </a:rPr>
              <a:t>的，必须将所有暂估单转进货单，再做暂估回冲后才可以改流程。 </a:t>
            </a:r>
          </a:p>
          <a:p>
            <a:pPr>
              <a:buFontTx/>
              <a:buChar char="•"/>
            </a:pPr>
            <a:r>
              <a:rPr lang="zh-CN" altLang="en-US" sz="2400" dirty="0" smtClean="0">
                <a:solidFill>
                  <a:schemeClr val="tx1"/>
                </a:solidFill>
                <a:latin typeface="华文细黑" pitchFamily="2" charset="-122"/>
                <a:ea typeface="华文细黑" pitchFamily="2" charset="-122"/>
              </a:rPr>
              <a:t>进货单的转入单号查询视窗不再提供从暂估单转入的功能。</a:t>
            </a:r>
            <a:endParaRPr lang="en-US" altLang="zh-CN" sz="2400" dirty="0" smtClean="0">
              <a:solidFill>
                <a:schemeClr val="tx1"/>
              </a:solidFill>
              <a:latin typeface="华文细黑" pitchFamily="2" charset="-122"/>
              <a:ea typeface="华文细黑" pitchFamily="2" charset="-122"/>
            </a:endParaRPr>
          </a:p>
          <a:p>
            <a:pPr>
              <a:lnSpc>
                <a:spcPct val="80000"/>
              </a:lnSpc>
              <a:buNone/>
            </a:pPr>
            <a:r>
              <a:rPr lang="zh-CN" altLang="en-US" dirty="0" smtClean="0">
                <a:solidFill>
                  <a:schemeClr val="tx1"/>
                </a:solidFill>
                <a:latin typeface="华文细黑" pitchFamily="2" charset="-122"/>
                <a:ea typeface="华文细黑" pitchFamily="2" charset="-122"/>
              </a:rPr>
              <a:t> </a:t>
            </a:r>
          </a:p>
          <a:p>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结束.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L="457200" indent="-457200">
              <a:lnSpc>
                <a:spcPct val="115000"/>
              </a:lnSpc>
            </a:pPr>
            <a:r>
              <a:rPr lang="zh-CN" altLang="en-US" sz="4400" dirty="0" smtClean="0">
                <a:latin typeface="华文细黑" pitchFamily="2" charset="-122"/>
                <a:ea typeface="华文细黑" pitchFamily="2" charset="-122"/>
              </a:rPr>
              <a:t> 暂估流程</a:t>
            </a:r>
            <a:endParaRPr lang="zh-TW" altLang="en-US" sz="4400" dirty="0" smtClean="0">
              <a:latin typeface="华文细黑" pitchFamily="2" charset="-122"/>
              <a:ea typeface="华文细黑" pitchFamily="2" charset="-122"/>
            </a:endParaRPr>
          </a:p>
        </p:txBody>
      </p:sp>
      <p:sp>
        <p:nvSpPr>
          <p:cNvPr id="3" name="内容占位符 2"/>
          <p:cNvSpPr>
            <a:spLocks noGrp="1"/>
          </p:cNvSpPr>
          <p:nvPr>
            <p:ph idx="1"/>
          </p:nvPr>
        </p:nvSpPr>
        <p:spPr/>
        <p:txBody>
          <a:bodyPr/>
          <a:lstStyle/>
          <a:p>
            <a:pPr marL="457200" indent="-457200">
              <a:lnSpc>
                <a:spcPct val="115000"/>
              </a:lnSpc>
              <a:buFont typeface="Wingdings" pitchFamily="2" charset="2"/>
              <a:buChar char="Ø"/>
            </a:pPr>
            <a:r>
              <a:rPr lang="zh-CN" altLang="en-US" sz="2800" dirty="0" smtClean="0">
                <a:solidFill>
                  <a:schemeClr val="tx1"/>
                </a:solidFill>
                <a:latin typeface="华文细黑" pitchFamily="2" charset="-122"/>
                <a:ea typeface="华文细黑" pitchFamily="2" charset="-122"/>
              </a:rPr>
              <a:t>在企业的经营活动中，可能会遇到厂商已经交货，但还没有收到发票，金额还无法确定的情况。此时，财务暂时还不能产生实际应付帐款的凭证。</a:t>
            </a:r>
            <a:endParaRPr lang="en-US" altLang="zh-CN" sz="2800" dirty="0" smtClean="0">
              <a:solidFill>
                <a:schemeClr val="tx1"/>
              </a:solidFill>
              <a:latin typeface="华文细黑" pitchFamily="2" charset="-122"/>
              <a:ea typeface="华文细黑" pitchFamily="2" charset="-122"/>
            </a:endParaRPr>
          </a:p>
          <a:p>
            <a:pPr marL="457200" indent="-457200">
              <a:lnSpc>
                <a:spcPct val="115000"/>
              </a:lnSpc>
              <a:buFont typeface="Wingdings" pitchFamily="2" charset="2"/>
              <a:buChar char="Ø"/>
            </a:pPr>
            <a:r>
              <a:rPr lang="zh-CN" altLang="en-US" sz="2800" dirty="0" smtClean="0">
                <a:solidFill>
                  <a:schemeClr val="tx1"/>
                </a:solidFill>
                <a:latin typeface="华文细黑" pitchFamily="2" charset="-122"/>
                <a:ea typeface="华文细黑" pitchFamily="2" charset="-122"/>
              </a:rPr>
              <a:t>针对上述情况，现系统增加了暂估的功能，即对这批货先进行估价，产生一笔暂估的凭证。当收到发票后再产生正确的凭证并对冲暂估的凭证。</a:t>
            </a:r>
            <a:endParaRPr lang="zh-TW" altLang="en-US" sz="2800" dirty="0" smtClean="0">
              <a:solidFill>
                <a:schemeClr val="tx1"/>
              </a:solidFill>
              <a:latin typeface="华文细黑" pitchFamily="2" charset="-122"/>
              <a:ea typeface="华文细黑" pitchFamily="2" charset="-122"/>
            </a:endParaRPr>
          </a:p>
          <a:p>
            <a:pPr>
              <a:lnSpc>
                <a:spcPct val="150000"/>
              </a:lnSpc>
              <a:buFont typeface="Wingdings" pitchFamily="2" charset="2"/>
              <a:buChar char="u"/>
            </a:pPr>
            <a:endParaRPr lang="en-US" altLang="zh-CN" dirty="0" smtClean="0">
              <a:solidFill>
                <a:srgbClr val="034893"/>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782960"/>
          </a:xfrm>
        </p:spPr>
        <p:txBody>
          <a:bodyPr/>
          <a:lstStyle/>
          <a:p>
            <a:r>
              <a:rPr lang="zh-CN" altLang="en-US" sz="4000" dirty="0" smtClean="0">
                <a:latin typeface="华文细黑" pitchFamily="2" charset="-122"/>
                <a:ea typeface="华文细黑" pitchFamily="2" charset="-122"/>
              </a:rPr>
              <a:t>暂估流程有两种暂估方式</a:t>
            </a:r>
            <a:endParaRPr lang="zh-CN" altLang="en-US" sz="4000" dirty="0">
              <a:latin typeface="华文细黑" pitchFamily="2" charset="-122"/>
              <a:ea typeface="华文细黑" pitchFamily="2" charset="-122"/>
            </a:endParaRPr>
          </a:p>
        </p:txBody>
      </p:sp>
      <p:sp>
        <p:nvSpPr>
          <p:cNvPr id="3" name="内容占位符 2"/>
          <p:cNvSpPr>
            <a:spLocks noGrp="1"/>
          </p:cNvSpPr>
          <p:nvPr>
            <p:ph idx="1"/>
          </p:nvPr>
        </p:nvSpPr>
        <p:spPr>
          <a:xfrm>
            <a:off x="302840" y="908720"/>
            <a:ext cx="8229600" cy="4958011"/>
          </a:xfrm>
        </p:spPr>
        <p:txBody>
          <a:bodyPr/>
          <a:lstStyle/>
          <a:p>
            <a:pPr>
              <a:lnSpc>
                <a:spcPct val="115000"/>
              </a:lnSpc>
              <a:buFont typeface="Wingdings" pitchFamily="2" charset="2"/>
              <a:buChar char="Ø"/>
            </a:pPr>
            <a:r>
              <a:rPr lang="zh-CN" altLang="en-US" dirty="0" smtClean="0">
                <a:solidFill>
                  <a:schemeClr val="tx1"/>
                </a:solidFill>
                <a:latin typeface="华文细黑" pitchFamily="2" charset="-122"/>
                <a:ea typeface="华文细黑" pitchFamily="2" charset="-122"/>
              </a:rPr>
              <a:t>全部逐单回冲：现只提供进货流程的逐单回冲，托外加工流程暂不提供逐单回冲的功能。</a:t>
            </a:r>
            <a:endParaRPr lang="zh-TW" altLang="en-US" dirty="0" smtClean="0">
              <a:solidFill>
                <a:schemeClr val="tx1"/>
              </a:solidFill>
              <a:latin typeface="华文细黑" pitchFamily="2" charset="-122"/>
              <a:ea typeface="华文细黑" pitchFamily="2" charset="-122"/>
            </a:endParaRPr>
          </a:p>
          <a:p>
            <a:pPr>
              <a:lnSpc>
                <a:spcPct val="115000"/>
              </a:lnSpc>
              <a:buFont typeface="Wingdings" pitchFamily="2" charset="2"/>
              <a:buChar char="Ø"/>
            </a:pPr>
            <a:r>
              <a:rPr lang="zh-CN" altLang="en-US" dirty="0" smtClean="0">
                <a:solidFill>
                  <a:schemeClr val="tx1"/>
                </a:solidFill>
                <a:latin typeface="华文细黑" pitchFamily="2" charset="-122"/>
                <a:ea typeface="华文细黑" pitchFamily="2" charset="-122"/>
              </a:rPr>
              <a:t>全部差异调整：进货流程、托工流程均提供此功能。</a:t>
            </a:r>
            <a:endParaRPr lang="en-US" altLang="zh-CN" dirty="0" smtClean="0">
              <a:solidFill>
                <a:schemeClr val="tx1"/>
              </a:solidFill>
              <a:latin typeface="华文细黑" pitchFamily="2" charset="-122"/>
              <a:ea typeface="华文细黑" pitchFamily="2" charset="-122"/>
            </a:endParaRPr>
          </a:p>
          <a:p>
            <a:pPr>
              <a:lnSpc>
                <a:spcPct val="115000"/>
              </a:lnSpc>
              <a:buFont typeface="Wingdings" pitchFamily="2" charset="2"/>
              <a:buChar char="Ø"/>
            </a:pPr>
            <a:r>
              <a:rPr lang="zh-CN" altLang="en-US" dirty="0" smtClean="0">
                <a:solidFill>
                  <a:schemeClr val="tx1"/>
                </a:solidFill>
                <a:latin typeface="华文细黑" pitchFamily="2" charset="-122"/>
                <a:ea typeface="华文细黑" pitchFamily="2" charset="-122"/>
              </a:rPr>
              <a:t>进货差异调整，托工原单回冲：提供进货流程的差异调整，托外加工流程暂不提供逐单回冲的功能。</a:t>
            </a:r>
            <a:endParaRPr lang="en-US" altLang="zh-CN" dirty="0" smtClean="0">
              <a:solidFill>
                <a:schemeClr val="tx1"/>
              </a:solidFill>
              <a:latin typeface="华文细黑" pitchFamily="2" charset="-122"/>
              <a:ea typeface="华文细黑" pitchFamily="2" charset="-122"/>
            </a:endParaRPr>
          </a:p>
          <a:p>
            <a:pPr>
              <a:lnSpc>
                <a:spcPct val="115000"/>
              </a:lnSpc>
              <a:buFont typeface="Wingdings" pitchFamily="2" charset="2"/>
              <a:buChar char="Ø"/>
            </a:pPr>
            <a:r>
              <a:rPr lang="zh-CN" altLang="en-US" dirty="0" smtClean="0">
                <a:solidFill>
                  <a:schemeClr val="tx1"/>
                </a:solidFill>
                <a:latin typeface="华文细黑" pitchFamily="2" charset="-122"/>
                <a:ea typeface="华文细黑" pitchFamily="2" charset="-122"/>
              </a:rPr>
              <a:t>进货原单回冲，托工差异调整：提供进货流程的逐单回冲，托外加工流程提供差异调整的功能。</a:t>
            </a:r>
            <a:endParaRPr lang="en-US" altLang="zh-CN" dirty="0" smtClean="0">
              <a:solidFill>
                <a:schemeClr val="tx1"/>
              </a:solidFill>
              <a:latin typeface="华文细黑" pitchFamily="2" charset="-122"/>
              <a:ea typeface="华文细黑" pitchFamily="2" charset="-122"/>
            </a:endParaRPr>
          </a:p>
          <a:p>
            <a:pPr>
              <a:lnSpc>
                <a:spcPct val="115000"/>
              </a:lnSpc>
              <a:buFont typeface="Wingdings" pitchFamily="2" charset="2"/>
              <a:buChar char="Ø"/>
            </a:pPr>
            <a:endParaRPr lang="en-US" altLang="zh-CN" dirty="0" smtClean="0">
              <a:solidFill>
                <a:schemeClr val="tx1"/>
              </a:solidFill>
              <a:latin typeface="华文细黑" pitchFamily="2" charset="-122"/>
              <a:ea typeface="华文细黑" pitchFamily="2" charset="-122"/>
            </a:endParaRPr>
          </a:p>
          <a:p>
            <a:pPr>
              <a:lnSpc>
                <a:spcPct val="115000"/>
              </a:lnSpc>
              <a:buFont typeface="Wingdings" pitchFamily="2" charset="2"/>
              <a:buChar char="Ø"/>
            </a:pPr>
            <a:endParaRPr lang="en-US" altLang="zh-CN" dirty="0" smtClean="0">
              <a:solidFill>
                <a:schemeClr val="tx1"/>
              </a:solidFill>
              <a:latin typeface="华文细黑" pitchFamily="2" charset="-122"/>
              <a:ea typeface="华文细黑" pitchFamily="2" charset="-122"/>
            </a:endParaRPr>
          </a:p>
          <a:p>
            <a:pPr>
              <a:lnSpc>
                <a:spcPct val="115000"/>
              </a:lnSpc>
              <a:buFont typeface="Wingdings" pitchFamily="2" charset="2"/>
              <a:buChar char="Ø"/>
            </a:pPr>
            <a:endParaRPr lang="zh-CN" altLang="en-US" dirty="0"/>
          </a:p>
        </p:txBody>
      </p:sp>
      <p:pic>
        <p:nvPicPr>
          <p:cNvPr id="1026" name="Picture 2"/>
          <p:cNvPicPr>
            <a:picLocks noChangeAspect="1" noChangeArrowheads="1"/>
          </p:cNvPicPr>
          <p:nvPr/>
        </p:nvPicPr>
        <p:blipFill>
          <a:blip r:embed="rId2" cstate="print"/>
          <a:srcRect/>
          <a:stretch>
            <a:fillRect/>
          </a:stretch>
        </p:blipFill>
        <p:spPr bwMode="auto">
          <a:xfrm>
            <a:off x="683568" y="3645024"/>
            <a:ext cx="7296150" cy="32129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1143000"/>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逐单回冲</a:t>
            </a:r>
            <a:r>
              <a:rPr lang="zh-TW" altLang="en-US" sz="4000" dirty="0" smtClean="0">
                <a:latin typeface="隶书" pitchFamily="49" charset="-122"/>
                <a:ea typeface="隶书" pitchFamily="49" charset="-122"/>
              </a:rPr>
              <a:t/>
            </a:r>
            <a:br>
              <a:rPr lang="zh-TW" altLang="en-US" sz="4000" dirty="0" smtClean="0">
                <a:latin typeface="隶书" pitchFamily="49" charset="-122"/>
                <a:ea typeface="隶书" pitchFamily="49" charset="-122"/>
              </a:rPr>
            </a:br>
            <a:endParaRPr lang="zh-CN" altLang="en-US" dirty="0"/>
          </a:p>
        </p:txBody>
      </p:sp>
      <p:sp>
        <p:nvSpPr>
          <p:cNvPr id="3" name="内容占位符 2"/>
          <p:cNvSpPr>
            <a:spLocks noGrp="1"/>
          </p:cNvSpPr>
          <p:nvPr>
            <p:ph idx="1"/>
          </p:nvPr>
        </p:nvSpPr>
        <p:spPr/>
        <p:txBody>
          <a:bodyPr>
            <a:normAutofit lnSpcReduction="10000"/>
          </a:bodyPr>
          <a:lstStyle/>
          <a:p>
            <a:pPr marL="457200" indent="-457200">
              <a:lnSpc>
                <a:spcPct val="115000"/>
              </a:lnSpc>
              <a:buFont typeface="Wingdings" pitchFamily="2" charset="2"/>
              <a:buChar char="Ø"/>
            </a:pPr>
            <a:r>
              <a:rPr lang="zh-CN" altLang="en-US" sz="2400" b="1" dirty="0" smtClean="0">
                <a:solidFill>
                  <a:schemeClr val="tx1"/>
                </a:solidFill>
                <a:latin typeface="华文细黑" pitchFamily="2" charset="-122"/>
                <a:ea typeface="华文细黑" pitchFamily="2" charset="-122"/>
              </a:rPr>
              <a:t>只针对进货流程提供逐单回冲功能</a:t>
            </a:r>
            <a:endParaRPr lang="en-US" altLang="zh-TW" sz="2400" b="1" dirty="0" smtClean="0">
              <a:solidFill>
                <a:schemeClr val="tx1"/>
              </a:solidFill>
              <a:latin typeface="华文细黑" pitchFamily="2" charset="-122"/>
              <a:ea typeface="华文细黑" pitchFamily="2" charset="-122"/>
            </a:endParaRPr>
          </a:p>
          <a:p>
            <a:pPr marL="457200" indent="-457200">
              <a:lnSpc>
                <a:spcPct val="115000"/>
              </a:lnSpc>
              <a:buFont typeface="Wingdings" pitchFamily="2" charset="2"/>
              <a:buChar char="Ø"/>
            </a:pPr>
            <a:r>
              <a:rPr lang="zh-TW" altLang="en-US" sz="2400" b="1" dirty="0" smtClean="0">
                <a:solidFill>
                  <a:schemeClr val="tx1"/>
                </a:solidFill>
                <a:latin typeface="华文细黑" pitchFamily="2" charset="-122"/>
                <a:ea typeface="华文细黑" pitchFamily="2" charset="-122"/>
              </a:rPr>
              <a:t>主要流程</a:t>
            </a:r>
            <a:r>
              <a:rPr lang="zh-TW" altLang="en-US" sz="2400" dirty="0" smtClean="0">
                <a:solidFill>
                  <a:schemeClr val="tx1"/>
                </a:solidFill>
                <a:latin typeface="华文细黑" pitchFamily="2" charset="-122"/>
                <a:ea typeface="华文细黑" pitchFamily="2" charset="-122"/>
              </a:rPr>
              <a:t>：</a:t>
            </a:r>
            <a:endParaRPr lang="en-US" altLang="zh-TW" sz="2400" dirty="0" smtClean="0">
              <a:solidFill>
                <a:schemeClr val="tx1"/>
              </a:solidFill>
              <a:latin typeface="华文细黑" pitchFamily="2" charset="-122"/>
              <a:ea typeface="华文细黑" pitchFamily="2" charset="-122"/>
            </a:endParaRPr>
          </a:p>
          <a:p>
            <a:r>
              <a:rPr lang="zh-CN" altLang="en-US" sz="2400" dirty="0" smtClean="0">
                <a:solidFill>
                  <a:schemeClr val="tx1"/>
                </a:solidFill>
                <a:latin typeface="华文细黑" pitchFamily="2" charset="-122"/>
                <a:ea typeface="华文细黑" pitchFamily="2" charset="-122"/>
              </a:rPr>
              <a:t> 暂估单</a:t>
            </a:r>
            <a:r>
              <a:rPr lang="en-US" altLang="zh-CN" sz="2400" dirty="0" smtClean="0">
                <a:solidFill>
                  <a:schemeClr val="tx1"/>
                </a:solidFill>
                <a:latin typeface="华文细黑" pitchFamily="2" charset="-122"/>
                <a:ea typeface="华文细黑" pitchFamily="2" charset="-122"/>
              </a:rPr>
              <a:t>(</a:t>
            </a:r>
            <a:r>
              <a:rPr lang="zh-CN" altLang="en-US" sz="2400" dirty="0" smtClean="0">
                <a:solidFill>
                  <a:schemeClr val="tx1"/>
                </a:solidFill>
                <a:latin typeface="华文细黑" pitchFamily="2" charset="-122"/>
                <a:ea typeface="华文细黑" pitchFamily="2" charset="-122"/>
              </a:rPr>
              <a:t>暂估价</a:t>
            </a:r>
            <a:r>
              <a:rPr lang="en-US" altLang="zh-CN" sz="2400" dirty="0" smtClean="0">
                <a:solidFill>
                  <a:schemeClr val="tx1"/>
                </a:solidFill>
                <a:latin typeface="华文细黑" pitchFamily="2" charset="-122"/>
                <a:ea typeface="华文细黑" pitchFamily="2" charset="-122"/>
              </a:rPr>
              <a:t>) →</a:t>
            </a:r>
            <a:r>
              <a:rPr lang="zh-CN" altLang="en-US" sz="2400" dirty="0" smtClean="0">
                <a:solidFill>
                  <a:schemeClr val="tx1"/>
                </a:solidFill>
                <a:latin typeface="华文细黑" pitchFamily="2" charset="-122"/>
                <a:ea typeface="华文细黑" pitchFamily="2" charset="-122"/>
              </a:rPr>
              <a:t>进货单</a:t>
            </a:r>
            <a:r>
              <a:rPr lang="en-US" altLang="zh-CN" sz="2400" dirty="0" smtClean="0">
                <a:solidFill>
                  <a:schemeClr val="tx1"/>
                </a:solidFill>
                <a:latin typeface="华文细黑" pitchFamily="2" charset="-122"/>
                <a:ea typeface="华文细黑" pitchFamily="2" charset="-122"/>
              </a:rPr>
              <a:t>(</a:t>
            </a:r>
            <a:r>
              <a:rPr lang="zh-CN" altLang="en-US" sz="2400" dirty="0" smtClean="0">
                <a:solidFill>
                  <a:schemeClr val="tx1"/>
                </a:solidFill>
                <a:latin typeface="华文细黑" pitchFamily="2" charset="-122"/>
                <a:ea typeface="华文细黑" pitchFamily="2" charset="-122"/>
              </a:rPr>
              <a:t>发票价</a:t>
            </a:r>
            <a:r>
              <a:rPr lang="en-US" altLang="zh-CN" sz="2400" dirty="0" smtClean="0">
                <a:solidFill>
                  <a:schemeClr val="tx1"/>
                </a:solidFill>
                <a:latin typeface="华文细黑" pitchFamily="2" charset="-122"/>
                <a:ea typeface="华文细黑" pitchFamily="2" charset="-122"/>
              </a:rPr>
              <a:t>) →</a:t>
            </a:r>
            <a:r>
              <a:rPr lang="zh-CN" altLang="en-US" sz="2400" dirty="0" smtClean="0">
                <a:solidFill>
                  <a:schemeClr val="tx1"/>
                </a:solidFill>
                <a:latin typeface="华文细黑" pitchFamily="2" charset="-122"/>
                <a:ea typeface="华文细黑" pitchFamily="2" charset="-122"/>
              </a:rPr>
              <a:t>自动生成暂估回冲单</a:t>
            </a:r>
            <a:r>
              <a:rPr lang="en-US" altLang="zh-CN" sz="2400" dirty="0" smtClean="0">
                <a:solidFill>
                  <a:schemeClr val="tx1"/>
                </a:solidFill>
                <a:latin typeface="华文细黑" pitchFamily="2" charset="-122"/>
                <a:ea typeface="华文细黑" pitchFamily="2" charset="-122"/>
              </a:rPr>
              <a:t>(</a:t>
            </a:r>
            <a:r>
              <a:rPr lang="zh-CN" altLang="en-US" sz="2400" dirty="0" smtClean="0">
                <a:solidFill>
                  <a:schemeClr val="tx1"/>
                </a:solidFill>
                <a:latin typeface="华文细黑" pitchFamily="2" charset="-122"/>
                <a:ea typeface="华文细黑" pitchFamily="2" charset="-122"/>
              </a:rPr>
              <a:t>冲减原暂估单</a:t>
            </a:r>
            <a:r>
              <a:rPr lang="en-US" altLang="zh-CN" sz="2400" dirty="0" smtClean="0">
                <a:solidFill>
                  <a:schemeClr val="tx1"/>
                </a:solidFill>
                <a:latin typeface="华文细黑" pitchFamily="2" charset="-122"/>
                <a:ea typeface="华文细黑" pitchFamily="2" charset="-122"/>
              </a:rPr>
              <a:t>) →</a:t>
            </a:r>
            <a:r>
              <a:rPr lang="zh-CN" altLang="en-US" sz="2400" dirty="0" smtClean="0">
                <a:solidFill>
                  <a:schemeClr val="tx1"/>
                </a:solidFill>
                <a:latin typeface="华文细黑" pitchFamily="2" charset="-122"/>
                <a:ea typeface="华文细黑" pitchFamily="2" charset="-122"/>
              </a:rPr>
              <a:t>进货逐单回冲作业（冲减原暂估单凭证）</a:t>
            </a:r>
            <a:endParaRPr lang="zh-TW" altLang="en-US" sz="2400" dirty="0" smtClean="0">
              <a:solidFill>
                <a:schemeClr val="tx1"/>
              </a:solidFill>
              <a:latin typeface="华文细黑" pitchFamily="2" charset="-122"/>
              <a:ea typeface="华文细黑" pitchFamily="2" charset="-122"/>
            </a:endParaRPr>
          </a:p>
          <a:p>
            <a:pPr marL="457200" indent="-457200">
              <a:lnSpc>
                <a:spcPct val="115000"/>
              </a:lnSpc>
              <a:buFont typeface="Wingdings" pitchFamily="2" charset="2"/>
              <a:buChar char="Ø"/>
            </a:pPr>
            <a:r>
              <a:rPr lang="zh-CN" altLang="en-US" sz="2400" b="1" dirty="0" smtClean="0">
                <a:solidFill>
                  <a:schemeClr val="tx1"/>
                </a:solidFill>
                <a:latin typeface="华文细黑" pitchFamily="2" charset="-122"/>
                <a:ea typeface="华文细黑" pitchFamily="2" charset="-122"/>
              </a:rPr>
              <a:t>说明：</a:t>
            </a:r>
            <a:endParaRPr lang="en-US" altLang="zh-CN" sz="2400" b="1" dirty="0" smtClean="0">
              <a:solidFill>
                <a:schemeClr val="tx1"/>
              </a:solidFill>
              <a:latin typeface="华文细黑" pitchFamily="2" charset="-122"/>
              <a:ea typeface="华文细黑" pitchFamily="2" charset="-122"/>
            </a:endParaRPr>
          </a:p>
          <a:p>
            <a:pPr marL="457200" indent="-457200">
              <a:lnSpc>
                <a:spcPct val="115000"/>
              </a:lnSpc>
              <a:buFontTx/>
              <a:buChar char="•"/>
            </a:pPr>
            <a:r>
              <a:rPr lang="zh-CN" altLang="en-US" sz="2400" dirty="0" smtClean="0">
                <a:solidFill>
                  <a:schemeClr val="tx1"/>
                </a:solidFill>
                <a:latin typeface="华文细黑" pitchFamily="2" charset="-122"/>
                <a:ea typeface="华文细黑" pitchFamily="2" charset="-122"/>
              </a:rPr>
              <a:t>采购到货后：将采购单转暂估单，切暂估单的凭证</a:t>
            </a:r>
          </a:p>
          <a:p>
            <a:pPr marL="457200" indent="-457200">
              <a:lnSpc>
                <a:spcPct val="115000"/>
              </a:lnSpc>
              <a:buFontTx/>
              <a:buChar char="•"/>
            </a:pPr>
            <a:r>
              <a:rPr lang="zh-CN" altLang="en-US" sz="2400" dirty="0" smtClean="0">
                <a:solidFill>
                  <a:schemeClr val="tx1"/>
                </a:solidFill>
                <a:latin typeface="华文细黑" pitchFamily="2" charset="-122"/>
                <a:ea typeface="华文细黑" pitchFamily="2" charset="-122"/>
              </a:rPr>
              <a:t>到发票后：将暂估单转进货单，切进货单凭证，同时产            </a:t>
            </a:r>
            <a:r>
              <a:rPr lang="en-US" altLang="zh-CN" sz="2400" dirty="0" smtClean="0">
                <a:solidFill>
                  <a:schemeClr val="tx1"/>
                </a:solidFill>
                <a:latin typeface="华文细黑" pitchFamily="2" charset="-122"/>
                <a:ea typeface="华文细黑" pitchFamily="2" charset="-122"/>
              </a:rPr>
              <a:t>   		  </a:t>
            </a:r>
            <a:r>
              <a:rPr lang="zh-CN" altLang="en-US" sz="2400" dirty="0" smtClean="0">
                <a:solidFill>
                  <a:schemeClr val="tx1"/>
                </a:solidFill>
                <a:latin typeface="华文细黑" pitchFamily="2" charset="-122"/>
                <a:ea typeface="华文细黑" pitchFamily="2" charset="-122"/>
              </a:rPr>
              <a:t>生暂估回冲单，冲销原暂估单。</a:t>
            </a:r>
          </a:p>
          <a:p>
            <a:pPr marL="457200" indent="-457200">
              <a:lnSpc>
                <a:spcPct val="115000"/>
              </a:lnSpc>
              <a:buFontTx/>
              <a:buChar char="•"/>
            </a:pPr>
            <a:r>
              <a:rPr lang="zh-CN" altLang="en-US" sz="2400" dirty="0" smtClean="0">
                <a:solidFill>
                  <a:schemeClr val="tx1"/>
                </a:solidFill>
                <a:latin typeface="华文细黑" pitchFamily="2" charset="-122"/>
                <a:ea typeface="华文细黑" pitchFamily="2" charset="-122"/>
              </a:rPr>
              <a:t>冲暂估凭证：通过进货逐单回冲作业，产生暂估回冲的凭证</a:t>
            </a:r>
          </a:p>
          <a:p>
            <a:endParaRPr lang="zh-CN" altLang="en-US" dirty="0"/>
          </a:p>
        </p:txBody>
      </p:sp>
      <p:sp>
        <p:nvSpPr>
          <p:cNvPr id="4" name="页脚占位符 3"/>
          <p:cNvSpPr>
            <a:spLocks noGrp="1"/>
          </p:cNvSpPr>
          <p:nvPr>
            <p:ph type="ftr" sz="quarter" idx="11"/>
          </p:nvPr>
        </p:nvSpPr>
        <p:spPr/>
        <p:txBody>
          <a:bodyPr/>
          <a:lstStyle/>
          <a:p>
            <a:r>
              <a:rPr lang="en-US" altLang="zh-CN" smtClean="0"/>
              <a:t>333</a:t>
            </a:r>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710952"/>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逐单回冲</a:t>
            </a:r>
            <a:endParaRPr lang="zh-CN" altLang="en-US" sz="4000" dirty="0">
              <a:latin typeface="华文细黑" pitchFamily="2" charset="-122"/>
              <a:ea typeface="华文细黑" pitchFamily="2" charset="-122"/>
            </a:endParaRPr>
          </a:p>
        </p:txBody>
      </p:sp>
      <p:sp>
        <p:nvSpPr>
          <p:cNvPr id="3" name="内容占位符 2"/>
          <p:cNvSpPr>
            <a:spLocks noGrp="1"/>
          </p:cNvSpPr>
          <p:nvPr>
            <p:ph idx="1"/>
          </p:nvPr>
        </p:nvSpPr>
        <p:spPr>
          <a:xfrm>
            <a:off x="302840" y="1124744"/>
            <a:ext cx="8229600" cy="4741987"/>
          </a:xfrm>
        </p:spPr>
        <p:txBody>
          <a:bodyPr/>
          <a:lstStyle/>
          <a:p>
            <a:pPr>
              <a:buFont typeface="Wingdings" pitchFamily="2" charset="2"/>
              <a:buChar char="Ø"/>
            </a:pPr>
            <a:r>
              <a:rPr lang="zh-CN" altLang="en-US" dirty="0" smtClean="0">
                <a:solidFill>
                  <a:schemeClr val="tx1"/>
                </a:solidFill>
                <a:latin typeface="华文细黑" pitchFamily="2" charset="-122"/>
                <a:ea typeface="华文细黑" pitchFamily="2" charset="-122"/>
                <a:sym typeface="Wingdings" pitchFamily="2" charset="2"/>
              </a:rPr>
              <a:t>第</a:t>
            </a:r>
            <a:r>
              <a:rPr lang="en-US" altLang="zh-CN" dirty="0" smtClean="0">
                <a:solidFill>
                  <a:schemeClr val="tx1"/>
                </a:solidFill>
                <a:latin typeface="华文细黑" pitchFamily="2" charset="-122"/>
                <a:ea typeface="华文细黑" pitchFamily="2" charset="-122"/>
                <a:sym typeface="Wingdings" pitchFamily="2" charset="2"/>
              </a:rPr>
              <a:t>1</a:t>
            </a:r>
            <a:r>
              <a:rPr lang="zh-CN" altLang="en-US" dirty="0" smtClean="0">
                <a:solidFill>
                  <a:schemeClr val="tx1"/>
                </a:solidFill>
                <a:latin typeface="华文细黑" pitchFamily="2" charset="-122"/>
                <a:ea typeface="华文细黑" pitchFamily="2" charset="-122"/>
                <a:sym typeface="Wingdings" pitchFamily="2" charset="2"/>
              </a:rPr>
              <a:t>步：收到厂商的供货</a:t>
            </a:r>
            <a:r>
              <a:rPr lang="en-US" altLang="zh-CN" dirty="0" smtClean="0">
                <a:solidFill>
                  <a:schemeClr val="tx1"/>
                </a:solidFill>
                <a:latin typeface="华文细黑" pitchFamily="2" charset="-122"/>
                <a:ea typeface="华文细黑" pitchFamily="2" charset="-122"/>
                <a:sym typeface="Wingdings" pitchFamily="2" charset="2"/>
              </a:rPr>
              <a:t>,</a:t>
            </a:r>
            <a:r>
              <a:rPr lang="zh-CN" altLang="en-US" dirty="0" smtClean="0">
                <a:solidFill>
                  <a:schemeClr val="tx1"/>
                </a:solidFill>
                <a:latin typeface="华文细黑" pitchFamily="2" charset="-122"/>
                <a:ea typeface="华文细黑" pitchFamily="2" charset="-122"/>
                <a:sym typeface="Wingdings" pitchFamily="2" charset="2"/>
              </a:rPr>
              <a:t>若没收到发票</a:t>
            </a:r>
            <a:r>
              <a:rPr lang="en-US" altLang="zh-CN" dirty="0" smtClean="0">
                <a:solidFill>
                  <a:schemeClr val="tx1"/>
                </a:solidFill>
                <a:latin typeface="华文细黑" pitchFamily="2" charset="-122"/>
                <a:ea typeface="华文细黑" pitchFamily="2" charset="-122"/>
                <a:sym typeface="Wingdings" pitchFamily="2" charset="2"/>
              </a:rPr>
              <a:t>, </a:t>
            </a:r>
            <a:r>
              <a:rPr lang="zh-CN" altLang="en-US" dirty="0" smtClean="0">
                <a:solidFill>
                  <a:schemeClr val="tx1"/>
                </a:solidFill>
                <a:latin typeface="华文细黑" pitchFamily="2" charset="-122"/>
                <a:ea typeface="华文细黑" pitchFamily="2" charset="-122"/>
                <a:sym typeface="Wingdings" pitchFamily="2" charset="2"/>
              </a:rPr>
              <a:t>把采购单转到暂估单。</a:t>
            </a:r>
            <a:endParaRPr lang="en-US" altLang="zh-CN" dirty="0" smtClean="0">
              <a:solidFill>
                <a:schemeClr val="tx1"/>
              </a:solidFill>
              <a:latin typeface="华文细黑" pitchFamily="2" charset="-122"/>
              <a:ea typeface="华文细黑" pitchFamily="2" charset="-122"/>
              <a:sym typeface="Wingdings" pitchFamily="2" charset="2"/>
            </a:endParaRPr>
          </a:p>
          <a:p>
            <a:pPr>
              <a:buFont typeface="Wingdings" pitchFamily="2" charset="2"/>
              <a:buChar char="Ø"/>
            </a:pPr>
            <a:r>
              <a:rPr lang="zh-CN" altLang="en-US" dirty="0" smtClean="0">
                <a:solidFill>
                  <a:schemeClr val="tx1"/>
                </a:solidFill>
                <a:latin typeface="华文细黑" pitchFamily="2" charset="-122"/>
                <a:ea typeface="华文细黑" pitchFamily="2" charset="-122"/>
                <a:sym typeface="Wingdings" pitchFamily="2" charset="2"/>
              </a:rPr>
              <a:t>暂估单对系统的影响：会把暂估数量回写至采购单的已交量；同时减少分仓存量的在途量、增加暂估数量及库存数量。</a:t>
            </a:r>
            <a:r>
              <a:rPr lang="zh-CN" altLang="en-US" dirty="0" smtClean="0">
                <a:solidFill>
                  <a:schemeClr val="tx1"/>
                </a:solidFill>
                <a:latin typeface="华文细黑" pitchFamily="2" charset="-122"/>
                <a:ea typeface="华文细黑" pitchFamily="2" charset="-122"/>
              </a:rPr>
              <a:t>暂估单不提供立帐功能</a:t>
            </a:r>
            <a:r>
              <a:rPr lang="en-US" altLang="zh-CN" dirty="0" smtClean="0">
                <a:solidFill>
                  <a:schemeClr val="tx1"/>
                </a:solidFill>
                <a:latin typeface="华文细黑" pitchFamily="2" charset="-122"/>
                <a:ea typeface="华文细黑" pitchFamily="2" charset="-122"/>
              </a:rPr>
              <a:t>。</a:t>
            </a:r>
          </a:p>
          <a:p>
            <a:endParaRPr lang="zh-CN" altLang="en-US" dirty="0"/>
          </a:p>
        </p:txBody>
      </p:sp>
      <p:pic>
        <p:nvPicPr>
          <p:cNvPr id="1026" name="Picture 2"/>
          <p:cNvPicPr>
            <a:picLocks noChangeAspect="1" noChangeArrowheads="1"/>
          </p:cNvPicPr>
          <p:nvPr/>
        </p:nvPicPr>
        <p:blipFill>
          <a:blip r:embed="rId2" cstate="print"/>
          <a:srcRect/>
          <a:stretch>
            <a:fillRect/>
          </a:stretch>
        </p:blipFill>
        <p:spPr bwMode="auto">
          <a:xfrm>
            <a:off x="827584" y="2780928"/>
            <a:ext cx="6638925" cy="2676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782960"/>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逐单回冲</a:t>
            </a:r>
            <a:endParaRPr lang="zh-CN" altLang="en-US" sz="4000" dirty="0"/>
          </a:p>
        </p:txBody>
      </p:sp>
      <p:sp>
        <p:nvSpPr>
          <p:cNvPr id="5" name="内容占位符 4"/>
          <p:cNvSpPr>
            <a:spLocks noGrp="1"/>
          </p:cNvSpPr>
          <p:nvPr>
            <p:ph idx="1"/>
          </p:nvPr>
        </p:nvSpPr>
        <p:spPr>
          <a:xfrm>
            <a:off x="302840" y="1340769"/>
            <a:ext cx="8229600" cy="1656184"/>
          </a:xfrm>
        </p:spPr>
        <p:txBody>
          <a:bodyPr>
            <a:normAutofit fontScale="92500" lnSpcReduction="10000"/>
          </a:bodyPr>
          <a:lstStyle/>
          <a:p>
            <a:pPr>
              <a:buFont typeface="Wingdings" pitchFamily="2" charset="2"/>
              <a:buChar char="Ø"/>
            </a:pPr>
            <a:r>
              <a:rPr lang="zh-CN" altLang="en-US" dirty="0" smtClean="0">
                <a:solidFill>
                  <a:schemeClr val="tx1"/>
                </a:solidFill>
                <a:latin typeface="华文细黑" pitchFamily="2" charset="-122"/>
                <a:ea typeface="华文细黑" pitchFamily="2" charset="-122"/>
              </a:rPr>
              <a:t>产生暂估凭证：</a:t>
            </a:r>
          </a:p>
          <a:p>
            <a:r>
              <a:rPr lang="zh-CN" altLang="en-US" dirty="0" smtClean="0">
                <a:solidFill>
                  <a:schemeClr val="tx1"/>
                </a:solidFill>
                <a:latin typeface="华文细黑" pitchFamily="2" charset="-122"/>
                <a:ea typeface="华文细黑" pitchFamily="2" charset="-122"/>
              </a:rPr>
              <a:t>借：原材料         </a:t>
            </a:r>
            <a:r>
              <a:rPr lang="en-US" altLang="zh-CN" dirty="0" smtClean="0">
                <a:solidFill>
                  <a:schemeClr val="tx1"/>
                </a:solidFill>
                <a:latin typeface="华文细黑" pitchFamily="2" charset="-122"/>
                <a:ea typeface="华文细黑" pitchFamily="2" charset="-122"/>
              </a:rPr>
              <a:t>95.24</a:t>
            </a:r>
          </a:p>
          <a:p>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应交税金     </a:t>
            </a:r>
            <a:r>
              <a:rPr lang="en-US" altLang="zh-CN" dirty="0" smtClean="0">
                <a:solidFill>
                  <a:schemeClr val="tx1"/>
                </a:solidFill>
                <a:latin typeface="华文细黑" pitchFamily="2" charset="-122"/>
                <a:ea typeface="华文细黑" pitchFamily="2" charset="-122"/>
              </a:rPr>
              <a:t>4.76</a:t>
            </a:r>
          </a:p>
          <a:p>
            <a:r>
              <a:rPr lang="en-US" altLang="zh-CN" dirty="0" smtClean="0">
                <a:solidFill>
                  <a:schemeClr val="tx1"/>
                </a:solidFill>
                <a:latin typeface="华文细黑" pitchFamily="2" charset="-122"/>
                <a:ea typeface="华文细黑" pitchFamily="2" charset="-122"/>
              </a:rPr>
              <a:t>     </a:t>
            </a:r>
            <a:r>
              <a:rPr lang="zh-CN" altLang="en-US" dirty="0" smtClean="0">
                <a:solidFill>
                  <a:schemeClr val="tx1"/>
                </a:solidFill>
                <a:latin typeface="华文细黑" pitchFamily="2" charset="-122"/>
                <a:ea typeface="华文细黑" pitchFamily="2" charset="-122"/>
              </a:rPr>
              <a:t>贷：应付帐款</a:t>
            </a:r>
            <a:r>
              <a:rPr lang="en-US" altLang="zh-CN" dirty="0" smtClean="0">
                <a:solidFill>
                  <a:schemeClr val="tx1"/>
                </a:solidFill>
                <a:latin typeface="华文细黑" pitchFamily="2" charset="-122"/>
                <a:ea typeface="华文细黑" pitchFamily="2" charset="-122"/>
              </a:rPr>
              <a:t>-</a:t>
            </a:r>
            <a:r>
              <a:rPr lang="zh-CN" altLang="en-US" dirty="0" smtClean="0">
                <a:solidFill>
                  <a:schemeClr val="tx1"/>
                </a:solidFill>
                <a:latin typeface="华文细黑" pitchFamily="2" charset="-122"/>
                <a:ea typeface="华文细黑" pitchFamily="2" charset="-122"/>
              </a:rPr>
              <a:t>暂估款  </a:t>
            </a:r>
            <a:r>
              <a:rPr lang="en-US" altLang="zh-CN" dirty="0" smtClean="0">
                <a:solidFill>
                  <a:schemeClr val="tx1"/>
                </a:solidFill>
                <a:latin typeface="华文细黑" pitchFamily="2" charset="-122"/>
                <a:ea typeface="华文细黑" pitchFamily="2" charset="-122"/>
              </a:rPr>
              <a:t>100</a:t>
            </a:r>
            <a:endParaRPr lang="zh-TW" altLang="en-US" dirty="0" smtClean="0">
              <a:solidFill>
                <a:schemeClr val="tx1"/>
              </a:solidFill>
              <a:latin typeface="华文细黑" pitchFamily="2" charset="-122"/>
              <a:ea typeface="华文细黑" pitchFamily="2" charset="-122"/>
            </a:endParaRPr>
          </a:p>
          <a:p>
            <a:r>
              <a:rPr lang="en-US" altLang="zh-CN" dirty="0" smtClean="0"/>
              <a:t> </a:t>
            </a:r>
            <a:endParaRPr lang="zh-CN" altLang="en-US" dirty="0"/>
          </a:p>
        </p:txBody>
      </p:sp>
      <p:pic>
        <p:nvPicPr>
          <p:cNvPr id="2054" name="Picture 6"/>
          <p:cNvPicPr>
            <a:picLocks noChangeAspect="1" noChangeArrowheads="1"/>
          </p:cNvPicPr>
          <p:nvPr/>
        </p:nvPicPr>
        <p:blipFill>
          <a:blip r:embed="rId2" cstate="print"/>
          <a:srcRect/>
          <a:stretch>
            <a:fillRect/>
          </a:stretch>
        </p:blipFill>
        <p:spPr bwMode="auto">
          <a:xfrm>
            <a:off x="755576" y="3140968"/>
            <a:ext cx="6724650" cy="179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97768"/>
            <a:ext cx="8229600" cy="782960"/>
          </a:xfrm>
        </p:spPr>
        <p:txBody>
          <a:bodyPr/>
          <a:lstStyle/>
          <a:p>
            <a:r>
              <a:rPr lang="zh-CN" altLang="en-US" sz="4000" dirty="0" smtClean="0">
                <a:latin typeface="华文细黑" pitchFamily="2" charset="-122"/>
                <a:ea typeface="华文细黑" pitchFamily="2" charset="-122"/>
              </a:rPr>
              <a:t>暂估</a:t>
            </a:r>
            <a:r>
              <a:rPr lang="en-US" altLang="zh-CN" sz="4000" dirty="0" smtClean="0">
                <a:latin typeface="华文细黑" pitchFamily="2" charset="-122"/>
                <a:ea typeface="华文细黑" pitchFamily="2" charset="-122"/>
              </a:rPr>
              <a:t>-</a:t>
            </a:r>
            <a:r>
              <a:rPr lang="zh-CN" altLang="en-US" sz="4000" dirty="0" smtClean="0">
                <a:latin typeface="华文细黑" pitchFamily="2" charset="-122"/>
                <a:ea typeface="华文细黑" pitchFamily="2" charset="-122"/>
              </a:rPr>
              <a:t>逐单回冲</a:t>
            </a:r>
            <a:endParaRPr lang="zh-CN" altLang="en-US" sz="4000" dirty="0"/>
          </a:p>
        </p:txBody>
      </p:sp>
      <p:sp>
        <p:nvSpPr>
          <p:cNvPr id="3" name="内容占位符 2"/>
          <p:cNvSpPr>
            <a:spLocks noGrp="1"/>
          </p:cNvSpPr>
          <p:nvPr>
            <p:ph idx="1"/>
          </p:nvPr>
        </p:nvSpPr>
        <p:spPr>
          <a:xfrm>
            <a:off x="302840" y="1124744"/>
            <a:ext cx="8229600" cy="4741987"/>
          </a:xfrm>
        </p:spPr>
        <p:txBody>
          <a:bodyPr/>
          <a:lstStyle/>
          <a:p>
            <a:pPr>
              <a:buFont typeface="Wingdings" pitchFamily="2" charset="2"/>
              <a:buChar char="Ø"/>
              <a:tabLst>
                <a:tab pos="0" algn="l"/>
                <a:tab pos="719138" algn="l"/>
              </a:tabLst>
            </a:pPr>
            <a:r>
              <a:rPr lang="zh-CN" altLang="en-US" dirty="0" smtClean="0">
                <a:solidFill>
                  <a:schemeClr val="tx1"/>
                </a:solidFill>
                <a:latin typeface="华文细黑" pitchFamily="2" charset="-122"/>
                <a:ea typeface="华文细黑" pitchFamily="2" charset="-122"/>
                <a:sym typeface="Wingdings" pitchFamily="2" charset="2"/>
              </a:rPr>
              <a:t>第</a:t>
            </a:r>
            <a:r>
              <a:rPr lang="en-US" altLang="zh-CN" dirty="0" smtClean="0">
                <a:solidFill>
                  <a:schemeClr val="tx1"/>
                </a:solidFill>
                <a:latin typeface="华文细黑" pitchFamily="2" charset="-122"/>
                <a:ea typeface="华文细黑" pitchFamily="2" charset="-122"/>
                <a:sym typeface="Wingdings" pitchFamily="2" charset="2"/>
              </a:rPr>
              <a:t>2</a:t>
            </a:r>
            <a:r>
              <a:rPr lang="zh-CN" altLang="en-US" dirty="0" smtClean="0">
                <a:solidFill>
                  <a:schemeClr val="tx1"/>
                </a:solidFill>
                <a:latin typeface="华文细黑" pitchFamily="2" charset="-122"/>
                <a:ea typeface="华文细黑" pitchFamily="2" charset="-122"/>
                <a:sym typeface="Wingdings" pitchFamily="2" charset="2"/>
              </a:rPr>
              <a:t>步：收到发票或者单价确定以后，将暂估单转进货单。</a:t>
            </a:r>
          </a:p>
          <a:p>
            <a:pPr>
              <a:tabLst>
                <a:tab pos="0" algn="l"/>
                <a:tab pos="719138" algn="l"/>
              </a:tabLst>
            </a:pPr>
            <a:r>
              <a:rPr lang="zh-CN" altLang="en-US" dirty="0" smtClean="0">
                <a:solidFill>
                  <a:schemeClr val="tx1"/>
                </a:solidFill>
                <a:latin typeface="华文细黑" pitchFamily="2" charset="-122"/>
                <a:ea typeface="华文细黑" pitchFamily="2" charset="-122"/>
                <a:sym typeface="Wingdings" pitchFamily="2" charset="2"/>
              </a:rPr>
              <a:t>暂估转进货后对系统的影响：会回写暂估单的已进货量，同时自动产生暂估回冲单。对货品分仓存量的影响是减少暂估量，同一仓库库存数量不变，进货单可立帐产生应付帐款。</a:t>
            </a:r>
            <a:endParaRPr lang="en-US" altLang="zh-CN" dirty="0" smtClean="0">
              <a:solidFill>
                <a:schemeClr val="tx1"/>
              </a:solidFill>
              <a:latin typeface="华文细黑" pitchFamily="2" charset="-122"/>
              <a:ea typeface="华文细黑" pitchFamily="2" charset="-122"/>
              <a:sym typeface="Wingdings" pitchFamily="2" charset="2"/>
            </a:endParaRPr>
          </a:p>
          <a:p>
            <a:endParaRPr lang="zh-CN" altLang="en-US" dirty="0"/>
          </a:p>
        </p:txBody>
      </p:sp>
      <p:pic>
        <p:nvPicPr>
          <p:cNvPr id="5123" name="Picture 3"/>
          <p:cNvPicPr>
            <a:picLocks noChangeAspect="1" noChangeArrowheads="1"/>
          </p:cNvPicPr>
          <p:nvPr/>
        </p:nvPicPr>
        <p:blipFill>
          <a:blip r:embed="rId2" cstate="print"/>
          <a:srcRect/>
          <a:stretch>
            <a:fillRect/>
          </a:stretch>
        </p:blipFill>
        <p:spPr bwMode="auto">
          <a:xfrm>
            <a:off x="611560" y="2708920"/>
            <a:ext cx="7553325"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2966</TotalTime>
  <Words>2616</Words>
  <Application>Microsoft Office PowerPoint</Application>
  <PresentationFormat>全屏显示(4:3)</PresentationFormat>
  <Paragraphs>162</Paragraphs>
  <Slides>36</Slides>
  <Notes>1</Notes>
  <HiddenSlides>0</HiddenSlides>
  <MMClips>0</MMClips>
  <ScaleCrop>false</ScaleCrop>
  <HeadingPairs>
    <vt:vector size="4" baseType="variant">
      <vt:variant>
        <vt:lpstr>主题</vt:lpstr>
      </vt:variant>
      <vt:variant>
        <vt:i4>1</vt:i4>
      </vt:variant>
      <vt:variant>
        <vt:lpstr>幻灯片标题</vt:lpstr>
      </vt:variant>
      <vt:variant>
        <vt:i4>36</vt:i4>
      </vt:variant>
    </vt:vector>
  </HeadingPairs>
  <TitlesOfParts>
    <vt:vector size="37" baseType="lpstr">
      <vt:lpstr>Office 主题</vt:lpstr>
      <vt:lpstr>幻灯片 1</vt:lpstr>
      <vt:lpstr>幻灯片 2</vt:lpstr>
      <vt:lpstr>目录</vt:lpstr>
      <vt:lpstr> 暂估流程</vt:lpstr>
      <vt:lpstr>暂估流程有两种暂估方式</vt:lpstr>
      <vt:lpstr>暂估-逐单回冲 </vt:lpstr>
      <vt:lpstr>暂估-逐单回冲</vt:lpstr>
      <vt:lpstr>暂估-逐单回冲</vt:lpstr>
      <vt:lpstr>暂估-逐单回冲</vt:lpstr>
      <vt:lpstr>暂估-逐单回冲</vt:lpstr>
      <vt:lpstr>暂估-逐单回冲</vt:lpstr>
      <vt:lpstr>暂估-逐单回冲</vt:lpstr>
      <vt:lpstr>暂估-差异调整 </vt:lpstr>
      <vt:lpstr>暂估-差异调整</vt:lpstr>
      <vt:lpstr>暂估-差异调整</vt:lpstr>
      <vt:lpstr>暂估-差异调整</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2013年天心软件PPT模板</dc:title>
  <dc:creator>attn</dc:creator>
  <cp:keywords>天心软件 ERP PDM JustDesign</cp:keywords>
  <cp:lastModifiedBy>tw</cp:lastModifiedBy>
  <cp:revision>319</cp:revision>
  <dcterms:created xsi:type="dcterms:W3CDTF">2013-03-07T03:10:19Z</dcterms:created>
  <dcterms:modified xsi:type="dcterms:W3CDTF">2013-06-13T08:44:57Z</dcterms:modified>
  <cp:category>2013年天心软件PPT模板</cp:category>
  <cp:contentType>天心软件产品介绍</cp:contentType>
  <cp:contentStatus>天心软件产品介绍</cp:contentStatus>
</cp:coreProperties>
</file>